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handoutMasterIdLst>
    <p:handoutMasterId r:id="rId46"/>
  </p:handoutMasterIdLst>
  <p:sldIdLst>
    <p:sldId id="373" r:id="rId2"/>
    <p:sldId id="1097" r:id="rId3"/>
    <p:sldId id="1161" r:id="rId4"/>
    <p:sldId id="1160" r:id="rId5"/>
    <p:sldId id="259" r:id="rId6"/>
    <p:sldId id="261" r:id="rId7"/>
    <p:sldId id="1181" r:id="rId8"/>
    <p:sldId id="1182" r:id="rId9"/>
    <p:sldId id="489" r:id="rId10"/>
    <p:sldId id="1163" r:id="rId11"/>
    <p:sldId id="1164" r:id="rId12"/>
    <p:sldId id="1165" r:id="rId13"/>
    <p:sldId id="1162" r:id="rId14"/>
    <p:sldId id="1069" r:id="rId15"/>
    <p:sldId id="357" r:id="rId16"/>
    <p:sldId id="1047" r:id="rId17"/>
    <p:sldId id="1166" r:id="rId18"/>
    <p:sldId id="260" r:id="rId19"/>
    <p:sldId id="1171" r:id="rId20"/>
    <p:sldId id="1177" r:id="rId21"/>
    <p:sldId id="1173" r:id="rId22"/>
    <p:sldId id="1172" r:id="rId23"/>
    <p:sldId id="1175" r:id="rId24"/>
    <p:sldId id="272" r:id="rId25"/>
    <p:sldId id="273" r:id="rId26"/>
    <p:sldId id="274" r:id="rId27"/>
    <p:sldId id="276" r:id="rId28"/>
    <p:sldId id="277" r:id="rId29"/>
    <p:sldId id="278" r:id="rId30"/>
    <p:sldId id="281" r:id="rId31"/>
    <p:sldId id="279" r:id="rId32"/>
    <p:sldId id="282" r:id="rId33"/>
    <p:sldId id="1176" r:id="rId34"/>
    <p:sldId id="834" r:id="rId35"/>
    <p:sldId id="1180" r:id="rId36"/>
    <p:sldId id="1183" r:id="rId37"/>
    <p:sldId id="1184" r:id="rId38"/>
    <p:sldId id="1185" r:id="rId39"/>
    <p:sldId id="312" r:id="rId40"/>
    <p:sldId id="332" r:id="rId41"/>
    <p:sldId id="334" r:id="rId42"/>
    <p:sldId id="394" r:id="rId43"/>
    <p:sldId id="484" r:id="rId44"/>
  </p:sldIdLst>
  <p:sldSz cx="9906000" cy="6858000" type="A4"/>
  <p:notesSz cx="6858000" cy="9144000"/>
  <p:defaultTextStyle>
    <a:defPPr>
      <a:defRPr lang="zh-CN"/>
    </a:defPPr>
    <a:lvl1pPr algn="l" rtl="0" eaLnBrk="0" fontAlgn="base" hangingPunct="0">
      <a:spcBef>
        <a:spcPct val="0"/>
      </a:spcBef>
      <a:spcAft>
        <a:spcPct val="0"/>
      </a:spcAft>
      <a:defRPr kern="1200">
        <a:solidFill>
          <a:schemeClr val="tx1"/>
        </a:solidFill>
        <a:latin typeface="Arial" charset="0"/>
        <a:ea typeface="宋体" charset="-122"/>
        <a:cs typeface="+mn-cs"/>
      </a:defRPr>
    </a:lvl1pPr>
    <a:lvl2pPr marL="457200" algn="l" rtl="0" eaLnBrk="0" fontAlgn="base" hangingPunct="0">
      <a:spcBef>
        <a:spcPct val="0"/>
      </a:spcBef>
      <a:spcAft>
        <a:spcPct val="0"/>
      </a:spcAft>
      <a:defRPr kern="1200">
        <a:solidFill>
          <a:schemeClr val="tx1"/>
        </a:solidFill>
        <a:latin typeface="Arial" charset="0"/>
        <a:ea typeface="宋体" charset="-122"/>
        <a:cs typeface="+mn-cs"/>
      </a:defRPr>
    </a:lvl2pPr>
    <a:lvl3pPr marL="914400" algn="l" rtl="0" eaLnBrk="0" fontAlgn="base" hangingPunct="0">
      <a:spcBef>
        <a:spcPct val="0"/>
      </a:spcBef>
      <a:spcAft>
        <a:spcPct val="0"/>
      </a:spcAft>
      <a:defRPr kern="1200">
        <a:solidFill>
          <a:schemeClr val="tx1"/>
        </a:solidFill>
        <a:latin typeface="Arial" charset="0"/>
        <a:ea typeface="宋体" charset="-122"/>
        <a:cs typeface="+mn-cs"/>
      </a:defRPr>
    </a:lvl3pPr>
    <a:lvl4pPr marL="1371600" algn="l" rtl="0" eaLnBrk="0" fontAlgn="base" hangingPunct="0">
      <a:spcBef>
        <a:spcPct val="0"/>
      </a:spcBef>
      <a:spcAft>
        <a:spcPct val="0"/>
      </a:spcAft>
      <a:defRPr kern="1200">
        <a:solidFill>
          <a:schemeClr val="tx1"/>
        </a:solidFill>
        <a:latin typeface="Arial" charset="0"/>
        <a:ea typeface="宋体" charset="-122"/>
        <a:cs typeface="+mn-cs"/>
      </a:defRPr>
    </a:lvl4pPr>
    <a:lvl5pPr marL="1828800" algn="l" rtl="0" eaLnBrk="0" fontAlgn="base" hangingPunct="0">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Qiu Jiezhong" initials="QJ"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clrMru>
    <a:srgbClr val="619CD4"/>
    <a:srgbClr val="C8EEFF"/>
    <a:srgbClr val="2B00CC"/>
    <a:srgbClr val="FAFFD4"/>
    <a:srgbClr val="D9D9D9"/>
    <a:srgbClr val="3470C0"/>
    <a:srgbClr val="C7EEFE"/>
    <a:srgbClr val="3C87D2"/>
    <a:srgbClr val="3C88D2"/>
    <a:srgbClr val="BFD7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9136"/>
    <p:restoredTop sz="95742"/>
  </p:normalViewPr>
  <p:slideViewPr>
    <p:cSldViewPr>
      <p:cViewPr varScale="1">
        <p:scale>
          <a:sx n="106" d="100"/>
          <a:sy n="106" d="100"/>
        </p:scale>
        <p:origin x="16" y="1184"/>
      </p:cViewPr>
      <p:guideLst>
        <p:guide orient="horz" pos="2160"/>
        <p:guide pos="312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kumimoji="1" sz="1200">
                <a:ea typeface="宋体" charset="0"/>
                <a:cs typeface="宋体" charset="0"/>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kumimoji="1" sz="1200">
                <a:ea typeface="宋体" charset="0"/>
              </a:defRPr>
            </a:lvl1pPr>
          </a:lstStyle>
          <a:p>
            <a:pPr>
              <a:defRPr/>
            </a:pPr>
            <a:fld id="{DFB29DEB-A172-CC41-B065-4231C17208F1}" type="datetimeFigureOut">
              <a:rPr lang="zh-CN" altLang="en-US"/>
              <a:pPr>
                <a:defRPr/>
              </a:pPr>
              <a:t>2019/12/17</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kumimoji="1" sz="1200">
                <a:ea typeface="宋体" charset="0"/>
                <a:cs typeface="宋体" charset="0"/>
              </a:defRPr>
            </a:lvl1pPr>
          </a:lstStyle>
          <a:p>
            <a:pPr>
              <a:defRPr/>
            </a:pPr>
            <a:endParaRPr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kumimoji="1" sz="1200">
                <a:ea typeface="宋体" charset="0"/>
              </a:defRPr>
            </a:lvl1pPr>
          </a:lstStyle>
          <a:p>
            <a:pPr>
              <a:defRPr/>
            </a:pPr>
            <a:fld id="{2F4CBABB-A084-0E4E-B3DE-17E8C11BFA3B}"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宋体" pitchFamily="2" charset="-122"/>
                <a:cs typeface="+mn-cs"/>
              </a:defRPr>
            </a:lvl1pPr>
          </a:lstStyle>
          <a:p>
            <a:pPr>
              <a:defRPr/>
            </a:pPr>
            <a:endParaRPr lang="en-US" altLang="zh-CN"/>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宋体" pitchFamily="2" charset="-122"/>
                <a:cs typeface="+mn-cs"/>
              </a:defRPr>
            </a:lvl1pPr>
          </a:lstStyle>
          <a:p>
            <a:pPr>
              <a:defRPr/>
            </a:pPr>
            <a:endParaRPr lang="en-US" altLang="zh-CN"/>
          </a:p>
        </p:txBody>
      </p:sp>
      <p:sp>
        <p:nvSpPr>
          <p:cNvPr id="4100" name="Rectangle 4"/>
          <p:cNvSpPr>
            <a:spLocks noGrp="1" noRot="1" noChangeAspect="1" noChangeArrowheads="1" noTextEdit="1"/>
          </p:cNvSpPr>
          <p:nvPr>
            <p:ph type="sldImg" idx="2"/>
          </p:nvPr>
        </p:nvSpPr>
        <p:spPr bwMode="auto">
          <a:xfrm>
            <a:off x="952500" y="685800"/>
            <a:ext cx="4953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宋体" pitchFamily="2" charset="-122"/>
                <a:cs typeface="+mn-cs"/>
              </a:defRPr>
            </a:lvl1pPr>
          </a:lstStyle>
          <a:p>
            <a:pPr>
              <a:defRPr/>
            </a:pPr>
            <a:endParaRPr lang="en-US" altLang="zh-CN"/>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ea typeface="宋体" charset="0"/>
              </a:defRPr>
            </a:lvl1pPr>
          </a:lstStyle>
          <a:p>
            <a:pPr>
              <a:defRPr/>
            </a:pPr>
            <a:fld id="{8D0EB22F-76D4-DA4E-B375-AE891F67E33C}"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宋体" pitchFamily="2" charset="-122"/>
        <a:cs typeface="宋体" charset="0"/>
      </a:defRPr>
    </a:lvl1pPr>
    <a:lvl2pPr marL="457200" algn="l" rtl="0" eaLnBrk="0" fontAlgn="base" hangingPunct="0">
      <a:spcBef>
        <a:spcPct val="30000"/>
      </a:spcBef>
      <a:spcAft>
        <a:spcPct val="0"/>
      </a:spcAft>
      <a:defRPr kumimoji="1"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2E79F43-6908-4B1A-A9AD-43D028E4EDC1}" type="slidenum">
              <a:rPr lang="en-US" altLang="zh-CN" smtClean="0"/>
              <a:pPr>
                <a:defRPr/>
              </a:pPr>
              <a:t>1</a:t>
            </a:fld>
            <a:endParaRPr lang="en-US" altLang="zh-CN"/>
          </a:p>
        </p:txBody>
      </p:sp>
    </p:spTree>
    <p:extLst>
      <p:ext uri="{BB962C8B-B14F-4D97-AF65-F5344CB8AC3E}">
        <p14:creationId xmlns:p14="http://schemas.microsoft.com/office/powerpoint/2010/main" val="1919604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DBFB69-D3F8-4F6B-B32A-CC54B0D82E78}" type="slidenum">
              <a:rPr lang="en-US" altLang="zh-CN"/>
              <a:pPr/>
              <a:t>39</a:t>
            </a:fld>
            <a:endParaRPr lang="en-US" altLang="zh-CN"/>
          </a:p>
        </p:txBody>
      </p:sp>
      <p:sp>
        <p:nvSpPr>
          <p:cNvPr id="519170" name="Rectangle 2"/>
          <p:cNvSpPr>
            <a:spLocks noGrp="1" noRot="1" noChangeAspect="1" noChangeArrowheads="1" noTextEdit="1"/>
          </p:cNvSpPr>
          <p:nvPr>
            <p:ph type="sldImg"/>
          </p:nvPr>
        </p:nvSpPr>
        <p:spPr>
          <a:ln/>
        </p:spPr>
      </p:sp>
      <p:sp>
        <p:nvSpPr>
          <p:cNvPr id="519171"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1858797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12788" y="744538"/>
            <a:ext cx="5375275" cy="3722687"/>
          </a:xfrm>
        </p:spPr>
      </p:sp>
      <p:sp>
        <p:nvSpPr>
          <p:cNvPr id="3" name="备注占位符 2"/>
          <p:cNvSpPr>
            <a:spLocks noGrp="1"/>
          </p:cNvSpPr>
          <p:nvPr>
            <p:ph type="body" idx="1"/>
          </p:nvPr>
        </p:nvSpPr>
        <p:spPr/>
        <p:txBody>
          <a:bodyPr>
            <a:normAutofit/>
          </a:bodyPr>
          <a:lstStyle/>
          <a:p>
            <a:endParaRPr lang="en-US" altLang="zh-CN" baseline="0" dirty="0"/>
          </a:p>
        </p:txBody>
      </p:sp>
      <p:sp>
        <p:nvSpPr>
          <p:cNvPr id="4" name="灯片编号占位符 3"/>
          <p:cNvSpPr>
            <a:spLocks noGrp="1"/>
          </p:cNvSpPr>
          <p:nvPr>
            <p:ph type="sldNum" sz="quarter" idx="10"/>
          </p:nvPr>
        </p:nvSpPr>
        <p:spPr/>
        <p:txBody>
          <a:bodyPr/>
          <a:lstStyle/>
          <a:p>
            <a:pPr>
              <a:defRPr/>
            </a:pPr>
            <a:fld id="{A3804948-14D2-43DA-B3DB-CF1972FFF4B7}" type="slidenum">
              <a:rPr lang="en-US" altLang="zh-CN" smtClean="0"/>
              <a:pPr>
                <a:defRPr/>
              </a:pPr>
              <a:t>43</a:t>
            </a:fld>
            <a:endParaRPr lang="en-US" altLang="zh-CN"/>
          </a:p>
        </p:txBody>
      </p:sp>
    </p:spTree>
    <p:extLst>
      <p:ext uri="{BB962C8B-B14F-4D97-AF65-F5344CB8AC3E}">
        <p14:creationId xmlns:p14="http://schemas.microsoft.com/office/powerpoint/2010/main" val="3988494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Imagine a scenari</a:t>
            </a:r>
            <a:r>
              <a:rPr lang="en-US" altLang="zh-CN" sz="1200" b="0" i="0" u="none" strike="noStrike" kern="1200" dirty="0">
                <a:solidFill>
                  <a:schemeClr val="tx1"/>
                </a:solidFill>
                <a:effectLst/>
                <a:latin typeface="+mn-lt"/>
                <a:ea typeface="+mn-ea"/>
                <a:cs typeface="+mn-cs"/>
              </a:rPr>
              <a:t>o</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where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you</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have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err="1">
                <a:solidFill>
                  <a:schemeClr val="tx1"/>
                </a:solidFill>
                <a:effectLst/>
                <a:latin typeface="+mn-lt"/>
                <a:ea typeface="+mn-ea"/>
                <a:cs typeface="+mn-cs"/>
              </a:rPr>
              <a:t>wikipedia</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to</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look</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up</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for</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any</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entity,</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and</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how</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can</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you</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answer</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such</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question?(click)</a:t>
            </a:r>
          </a:p>
          <a:p>
            <a:r>
              <a:rPr lang="en-US" altLang="zh-CN" sz="1200" b="0" i="0" u="none" strike="noStrike" kern="1200" baseline="0" dirty="0">
                <a:solidFill>
                  <a:schemeClr val="tx1"/>
                </a:solidFill>
                <a:effectLst/>
                <a:latin typeface="+mn-lt"/>
                <a:ea typeface="+mn-ea"/>
                <a:cs typeface="+mn-cs"/>
              </a:rPr>
              <a:t>Question</a:t>
            </a:r>
            <a:r>
              <a:rPr lang="mr-IN" altLang="zh-CN" sz="1200" b="0" i="0" u="none" strike="noStrike" kern="1200" baseline="0" dirty="0">
                <a:solidFill>
                  <a:schemeClr val="tx1"/>
                </a:solidFill>
                <a:effectLst/>
                <a:latin typeface="+mn-lt"/>
                <a:ea typeface="+mn-ea"/>
                <a:cs typeface="+mn-cs"/>
              </a:rPr>
              <a:t>…</a:t>
            </a:r>
            <a:endParaRPr lang="en-US" altLang="zh-CN" sz="1200" b="0" i="0" u="none" strike="noStrike" kern="1200" baseline="0" dirty="0">
              <a:solidFill>
                <a:schemeClr val="tx1"/>
              </a:solidFill>
              <a:effectLst/>
              <a:latin typeface="+mn-lt"/>
              <a:ea typeface="+mn-ea"/>
              <a:cs typeface="+mn-cs"/>
            </a:endParaRPr>
          </a:p>
          <a:p>
            <a:r>
              <a:rPr lang="en-US" altLang="zh-CN" sz="1200" b="0" i="0" u="none" strike="noStrike" kern="1200" baseline="0" dirty="0">
                <a:solidFill>
                  <a:schemeClr val="tx1"/>
                </a:solidFill>
                <a:effectLst/>
                <a:latin typeface="+mn-lt"/>
                <a:ea typeface="+mn-ea"/>
                <a:cs typeface="+mn-cs"/>
              </a:rPr>
              <a:t>We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will</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first</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search</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quality</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café</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and</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err="1">
                <a:solidFill>
                  <a:schemeClr val="tx1"/>
                </a:solidFill>
                <a:effectLst/>
                <a:latin typeface="+mn-lt"/>
                <a:ea typeface="+mn-ea"/>
                <a:cs typeface="+mn-cs"/>
              </a:rPr>
              <a:t>los</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err="1">
                <a:solidFill>
                  <a:schemeClr val="tx1"/>
                </a:solidFill>
                <a:effectLst/>
                <a:latin typeface="+mn-lt"/>
                <a:ea typeface="+mn-ea"/>
                <a:cs typeface="+mn-cs"/>
              </a:rPr>
              <a:t>angeless</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which</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seems</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useful</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for</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answering</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the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question.</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Okay</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there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are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two</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quality</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café</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but</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we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find</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CLUES</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in</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the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middle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one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there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are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two</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films</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featured</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here.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And</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then</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we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read</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the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paragraph</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in</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wiki</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about</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the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two</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films</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and</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find</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out</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there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directors.</a:t>
            </a:r>
            <a:r>
              <a:rPr lang="zh-CN" altLang="en-US" sz="1200" b="0" i="0" u="none" strike="noStrike" kern="1200" baseline="0" dirty="0">
                <a:solidFill>
                  <a:schemeClr val="tx1"/>
                </a:solidFill>
                <a:effectLst/>
                <a:latin typeface="+mn-lt"/>
                <a:ea typeface="+mn-ea"/>
                <a:cs typeface="+mn-cs"/>
              </a:rPr>
              <a:t> </a:t>
            </a:r>
            <a:endParaRPr lang="en-US" altLang="zh-CN" sz="1200" b="0" i="0" u="none" strike="noStrike" kern="1200" baseline="0" dirty="0">
              <a:solidFill>
                <a:schemeClr val="tx1"/>
              </a:solidFill>
              <a:effectLst/>
              <a:latin typeface="+mn-lt"/>
              <a:ea typeface="+mn-ea"/>
              <a:cs typeface="+mn-cs"/>
            </a:endParaRPr>
          </a:p>
          <a:p>
            <a:r>
              <a:rPr lang="en-US" altLang="zh-CN" sz="1200" b="0" i="0" u="none" strike="noStrike" kern="1200" baseline="0" dirty="0">
                <a:solidFill>
                  <a:schemeClr val="tx1"/>
                </a:solidFill>
                <a:effectLst/>
                <a:latin typeface="+mn-lt"/>
                <a:ea typeface="+mn-ea"/>
                <a:cs typeface="+mn-cs"/>
              </a:rPr>
              <a:t>Now,</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we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construct</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graph</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step</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by</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step,</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which</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includes</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all</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possible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and</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err="1">
                <a:solidFill>
                  <a:schemeClr val="tx1"/>
                </a:solidFill>
                <a:effectLst/>
                <a:latin typeface="+mn-lt"/>
                <a:ea typeface="+mn-ea"/>
                <a:cs typeface="+mn-cs"/>
              </a:rPr>
              <a:t>userful</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information.</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And</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our</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brain</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will</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analyze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the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whole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information</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and</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gives</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the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final</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answer.</a:t>
            </a:r>
          </a:p>
          <a:p>
            <a:r>
              <a:rPr lang="en-US" altLang="zh-CN" sz="1200" b="0" i="0" u="none" strike="noStrike" kern="1200" baseline="0" dirty="0">
                <a:solidFill>
                  <a:schemeClr val="tx1"/>
                </a:solidFill>
                <a:effectLst/>
                <a:latin typeface="+mn-lt"/>
                <a:ea typeface="+mn-ea"/>
                <a:cs typeface="+mn-cs"/>
              </a:rPr>
              <a:t>We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name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this</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graph</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“cognitive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graph”.</a:t>
            </a:r>
            <a:endParaRPr lang="en-US" dirty="0"/>
          </a:p>
        </p:txBody>
      </p:sp>
      <p:sp>
        <p:nvSpPr>
          <p:cNvPr id="4" name="Slide Number Placeholder 3"/>
          <p:cNvSpPr>
            <a:spLocks noGrp="1"/>
          </p:cNvSpPr>
          <p:nvPr>
            <p:ph type="sldNum" sz="quarter" idx="10"/>
          </p:nvPr>
        </p:nvSpPr>
        <p:spPr/>
        <p:txBody>
          <a:bodyPr/>
          <a:lstStyle/>
          <a:p>
            <a:fld id="{C182FBE5-B887-9843-96E2-F1D77D898911}" type="slidenum">
              <a:rPr kumimoji="1" lang="zh-CN" altLang="en-US" smtClean="0"/>
              <a:t>9</a:t>
            </a:fld>
            <a:endParaRPr kumimoji="1" lang="zh-CN" altLang="en-US"/>
          </a:p>
        </p:txBody>
      </p:sp>
    </p:spTree>
    <p:extLst>
      <p:ext uri="{BB962C8B-B14F-4D97-AF65-F5344CB8AC3E}">
        <p14:creationId xmlns:p14="http://schemas.microsoft.com/office/powerpoint/2010/main" val="921149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D0EB22F-76D4-DA4E-B375-AE891F67E33C}" type="slidenum">
              <a:rPr lang="en-US" altLang="zh-CN" smtClean="0"/>
              <a:pPr>
                <a:defRPr/>
              </a:pPr>
              <a:t>10</a:t>
            </a:fld>
            <a:endParaRPr lang="en-US" altLang="zh-CN"/>
          </a:p>
        </p:txBody>
      </p:sp>
    </p:spTree>
    <p:extLst>
      <p:ext uri="{BB962C8B-B14F-4D97-AF65-F5344CB8AC3E}">
        <p14:creationId xmlns:p14="http://schemas.microsoft.com/office/powerpoint/2010/main" val="473623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effectLst/>
                <a:latin typeface="+mn-lt"/>
                <a:ea typeface="+mn-ea"/>
                <a:cs typeface="+mn-cs"/>
              </a:rPr>
              <a:t>Dual process theory in cognition science says:</a:t>
            </a:r>
          </a:p>
          <a:p>
            <a:endParaRPr lang="en-US" sz="1200" b="0" i="0" u="none" strike="noStrike"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182FBE5-B887-9843-96E2-F1D77D898911}" type="slidenum">
              <a:rPr kumimoji="1" lang="zh-CN" altLang="en-US" smtClean="0"/>
              <a:t>11</a:t>
            </a:fld>
            <a:endParaRPr kumimoji="1" lang="zh-CN" altLang="en-US"/>
          </a:p>
        </p:txBody>
      </p:sp>
    </p:spTree>
    <p:extLst>
      <p:ext uri="{BB962C8B-B14F-4D97-AF65-F5344CB8AC3E}">
        <p14:creationId xmlns:p14="http://schemas.microsoft.com/office/powerpoint/2010/main" val="2952427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endParaRPr lang="en-US" dirty="0"/>
          </a:p>
        </p:txBody>
      </p:sp>
      <p:sp>
        <p:nvSpPr>
          <p:cNvPr id="4" name="Slide Number Placeholder 3"/>
          <p:cNvSpPr>
            <a:spLocks noGrp="1"/>
          </p:cNvSpPr>
          <p:nvPr>
            <p:ph type="sldNum" sz="quarter" idx="10"/>
          </p:nvPr>
        </p:nvSpPr>
        <p:spPr/>
        <p:txBody>
          <a:bodyPr/>
          <a:lstStyle/>
          <a:p>
            <a:fld id="{2584AF99-A031-1040-972A-CCC7CC3F61CE}" type="slidenum">
              <a:rPr lang="en-US" smtClean="0"/>
              <a:t>17</a:t>
            </a:fld>
            <a:endParaRPr lang="en-US"/>
          </a:p>
        </p:txBody>
      </p:sp>
    </p:spTree>
    <p:extLst>
      <p:ext uri="{BB962C8B-B14F-4D97-AF65-F5344CB8AC3E}">
        <p14:creationId xmlns:p14="http://schemas.microsoft.com/office/powerpoint/2010/main" val="2313616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Imagine a scenari</a:t>
            </a:r>
            <a:r>
              <a:rPr lang="en-US" altLang="zh-CN" sz="1200" b="0" i="0" u="none" strike="noStrike" kern="1200" dirty="0">
                <a:solidFill>
                  <a:schemeClr val="tx1"/>
                </a:solidFill>
                <a:effectLst/>
                <a:latin typeface="+mn-lt"/>
                <a:ea typeface="+mn-ea"/>
                <a:cs typeface="+mn-cs"/>
              </a:rPr>
              <a:t>o</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where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you</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have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err="1">
                <a:solidFill>
                  <a:schemeClr val="tx1"/>
                </a:solidFill>
                <a:effectLst/>
                <a:latin typeface="+mn-lt"/>
                <a:ea typeface="+mn-ea"/>
                <a:cs typeface="+mn-cs"/>
              </a:rPr>
              <a:t>wikipedia</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to</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look</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up</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for</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any</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entity,</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and</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how</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can</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you</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answer</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such</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question?(click)</a:t>
            </a:r>
          </a:p>
          <a:p>
            <a:r>
              <a:rPr lang="en-US" altLang="zh-CN" sz="1200" b="0" i="0" u="none" strike="noStrike" kern="1200" baseline="0" dirty="0">
                <a:solidFill>
                  <a:schemeClr val="tx1"/>
                </a:solidFill>
                <a:effectLst/>
                <a:latin typeface="+mn-lt"/>
                <a:ea typeface="+mn-ea"/>
                <a:cs typeface="+mn-cs"/>
              </a:rPr>
              <a:t>Question</a:t>
            </a:r>
            <a:r>
              <a:rPr lang="mr-IN" altLang="zh-CN" sz="1200" b="0" i="0" u="none" strike="noStrike" kern="1200" baseline="0" dirty="0">
                <a:solidFill>
                  <a:schemeClr val="tx1"/>
                </a:solidFill>
                <a:effectLst/>
                <a:latin typeface="+mn-lt"/>
                <a:ea typeface="+mn-ea"/>
                <a:cs typeface="+mn-cs"/>
              </a:rPr>
              <a:t>…</a:t>
            </a:r>
            <a:endParaRPr lang="en-US" altLang="zh-CN" sz="1200" b="0" i="0" u="none" strike="noStrike" kern="1200" baseline="0" dirty="0">
              <a:solidFill>
                <a:schemeClr val="tx1"/>
              </a:solidFill>
              <a:effectLst/>
              <a:latin typeface="+mn-lt"/>
              <a:ea typeface="+mn-ea"/>
              <a:cs typeface="+mn-cs"/>
            </a:endParaRPr>
          </a:p>
          <a:p>
            <a:r>
              <a:rPr lang="en-US" altLang="zh-CN" sz="1200" b="0" i="0" u="none" strike="noStrike" kern="1200" baseline="0" dirty="0">
                <a:solidFill>
                  <a:schemeClr val="tx1"/>
                </a:solidFill>
                <a:effectLst/>
                <a:latin typeface="+mn-lt"/>
                <a:ea typeface="+mn-ea"/>
                <a:cs typeface="+mn-cs"/>
              </a:rPr>
              <a:t>We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will</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first</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search</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quality</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café</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and</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err="1">
                <a:solidFill>
                  <a:schemeClr val="tx1"/>
                </a:solidFill>
                <a:effectLst/>
                <a:latin typeface="+mn-lt"/>
                <a:ea typeface="+mn-ea"/>
                <a:cs typeface="+mn-cs"/>
              </a:rPr>
              <a:t>los</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err="1">
                <a:solidFill>
                  <a:schemeClr val="tx1"/>
                </a:solidFill>
                <a:effectLst/>
                <a:latin typeface="+mn-lt"/>
                <a:ea typeface="+mn-ea"/>
                <a:cs typeface="+mn-cs"/>
              </a:rPr>
              <a:t>angeless</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which</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seems</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useful</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for</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answering</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the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question.</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Okay</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there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are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two</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quality</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café</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but</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we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find</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CLUES</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in</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the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middle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one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there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are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two</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films</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featured</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here.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And</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then</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we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read</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the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paragraph</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in</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wiki</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about</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the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two</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films</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and</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find</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out</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there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directors.</a:t>
            </a:r>
            <a:r>
              <a:rPr lang="zh-CN" altLang="en-US" sz="1200" b="0" i="0" u="none" strike="noStrike" kern="1200" baseline="0" dirty="0">
                <a:solidFill>
                  <a:schemeClr val="tx1"/>
                </a:solidFill>
                <a:effectLst/>
                <a:latin typeface="+mn-lt"/>
                <a:ea typeface="+mn-ea"/>
                <a:cs typeface="+mn-cs"/>
              </a:rPr>
              <a:t> </a:t>
            </a:r>
            <a:endParaRPr lang="en-US" altLang="zh-CN" sz="1200" b="0" i="0" u="none" strike="noStrike" kern="1200" baseline="0" dirty="0">
              <a:solidFill>
                <a:schemeClr val="tx1"/>
              </a:solidFill>
              <a:effectLst/>
              <a:latin typeface="+mn-lt"/>
              <a:ea typeface="+mn-ea"/>
              <a:cs typeface="+mn-cs"/>
            </a:endParaRPr>
          </a:p>
          <a:p>
            <a:r>
              <a:rPr lang="en-US" altLang="zh-CN" sz="1200" b="0" i="0" u="none" strike="noStrike" kern="1200" baseline="0" dirty="0">
                <a:solidFill>
                  <a:schemeClr val="tx1"/>
                </a:solidFill>
                <a:effectLst/>
                <a:latin typeface="+mn-lt"/>
                <a:ea typeface="+mn-ea"/>
                <a:cs typeface="+mn-cs"/>
              </a:rPr>
              <a:t>Now,</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we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construct</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graph</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step</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by</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step,</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which</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includes</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all</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possible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and</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err="1">
                <a:solidFill>
                  <a:schemeClr val="tx1"/>
                </a:solidFill>
                <a:effectLst/>
                <a:latin typeface="+mn-lt"/>
                <a:ea typeface="+mn-ea"/>
                <a:cs typeface="+mn-cs"/>
              </a:rPr>
              <a:t>userful</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information.</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And</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our</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brain</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will</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analyze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the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whole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information</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and</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gives</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the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final</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answer.</a:t>
            </a:r>
          </a:p>
          <a:p>
            <a:r>
              <a:rPr lang="en-US" altLang="zh-CN" sz="1200" b="0" i="0" u="none" strike="noStrike" kern="1200" baseline="0" dirty="0">
                <a:solidFill>
                  <a:schemeClr val="tx1"/>
                </a:solidFill>
                <a:effectLst/>
                <a:latin typeface="+mn-lt"/>
                <a:ea typeface="+mn-ea"/>
                <a:cs typeface="+mn-cs"/>
              </a:rPr>
              <a:t>We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name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this</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graph</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“cognitive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graph”.</a:t>
            </a:r>
            <a:endParaRPr lang="en-US" dirty="0"/>
          </a:p>
        </p:txBody>
      </p:sp>
      <p:sp>
        <p:nvSpPr>
          <p:cNvPr id="4" name="Slide Number Placeholder 3"/>
          <p:cNvSpPr>
            <a:spLocks noGrp="1"/>
          </p:cNvSpPr>
          <p:nvPr>
            <p:ph type="sldNum" sz="quarter" idx="10"/>
          </p:nvPr>
        </p:nvSpPr>
        <p:spPr/>
        <p:txBody>
          <a:bodyPr/>
          <a:lstStyle/>
          <a:p>
            <a:fld id="{C182FBE5-B887-9843-96E2-F1D77D898911}" type="slidenum">
              <a:rPr kumimoji="1" lang="zh-CN" altLang="en-US" smtClean="0"/>
              <a:t>21</a:t>
            </a:fld>
            <a:endParaRPr kumimoji="1" lang="zh-CN" altLang="en-US"/>
          </a:p>
        </p:txBody>
      </p:sp>
    </p:spTree>
    <p:extLst>
      <p:ext uri="{BB962C8B-B14F-4D97-AF65-F5344CB8AC3E}">
        <p14:creationId xmlns:p14="http://schemas.microsoft.com/office/powerpoint/2010/main" val="423243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Two</a:t>
            </a:r>
            <a:r>
              <a:rPr lang="zh-CN" altLang="en-US" baseline="0" dirty="0"/>
              <a:t> </a:t>
            </a:r>
            <a:r>
              <a:rPr lang="en-US" altLang="zh-CN" baseline="0" dirty="0"/>
              <a:t>things</a:t>
            </a:r>
            <a:r>
              <a:rPr lang="zh-CN" altLang="en-US" baseline="0" dirty="0"/>
              <a:t> </a:t>
            </a:r>
            <a:r>
              <a:rPr lang="en-US" altLang="zh-CN" baseline="0" dirty="0"/>
              <a:t>to</a:t>
            </a:r>
            <a:r>
              <a:rPr lang="zh-CN" altLang="en-US" baseline="0" dirty="0"/>
              <a:t> </a:t>
            </a:r>
            <a:r>
              <a:rPr lang="en-US" altLang="zh-CN" baseline="0" dirty="0"/>
              <a:t>note:</a:t>
            </a:r>
          </a:p>
          <a:p>
            <a:r>
              <a:rPr lang="en-US" altLang="zh-CN" baseline="0" dirty="0"/>
              <a:t>Yang-IR:</a:t>
            </a:r>
            <a:r>
              <a:rPr lang="zh-CN" altLang="en-US" baseline="0" dirty="0"/>
              <a:t> </a:t>
            </a:r>
            <a:r>
              <a:rPr lang="en-US" altLang="zh-CN" baseline="0" dirty="0"/>
              <a:t>improved</a:t>
            </a:r>
            <a:r>
              <a:rPr lang="zh-CN" altLang="en-US" baseline="0" dirty="0"/>
              <a:t> </a:t>
            </a:r>
            <a:r>
              <a:rPr lang="en-US" altLang="zh-CN" baseline="0" dirty="0"/>
              <a:t>retrieval.</a:t>
            </a:r>
            <a:r>
              <a:rPr lang="zh-CN" altLang="en-US" baseline="0" dirty="0"/>
              <a:t> </a:t>
            </a:r>
            <a:r>
              <a:rPr lang="en-US" altLang="zh-CN" baseline="0" dirty="0"/>
              <a:t>We</a:t>
            </a:r>
            <a:r>
              <a:rPr lang="zh-CN" altLang="en-US" baseline="0" dirty="0"/>
              <a:t> </a:t>
            </a:r>
            <a:r>
              <a:rPr lang="en-US" altLang="zh-CN" baseline="0" dirty="0"/>
              <a:t>improve</a:t>
            </a:r>
            <a:r>
              <a:rPr lang="zh-CN" altLang="en-US" baseline="0" dirty="0"/>
              <a:t> </a:t>
            </a:r>
            <a:r>
              <a:rPr lang="en-US" altLang="zh-CN" baseline="0" dirty="0"/>
              <a:t>the</a:t>
            </a:r>
            <a:r>
              <a:rPr lang="zh-CN" altLang="en-US" baseline="0" dirty="0"/>
              <a:t> </a:t>
            </a:r>
            <a:r>
              <a:rPr lang="en-US" altLang="zh-CN" baseline="0" dirty="0"/>
              <a:t>retrieval</a:t>
            </a:r>
            <a:r>
              <a:rPr lang="zh-CN" altLang="en-US" baseline="0" dirty="0"/>
              <a:t> </a:t>
            </a:r>
            <a:r>
              <a:rPr lang="en-US" altLang="zh-CN" baseline="0" dirty="0"/>
              <a:t>process</a:t>
            </a:r>
            <a:r>
              <a:rPr lang="zh-CN" altLang="en-US" baseline="0" dirty="0"/>
              <a:t> </a:t>
            </a:r>
            <a:r>
              <a:rPr lang="en-US" altLang="zh-CN" baseline="0" dirty="0"/>
              <a:t>of</a:t>
            </a:r>
            <a:r>
              <a:rPr lang="zh-CN" altLang="en-US" baseline="0" dirty="0"/>
              <a:t> </a:t>
            </a:r>
            <a:r>
              <a:rPr lang="en-US" altLang="zh-CN" baseline="0" dirty="0"/>
              <a:t>Yang</a:t>
            </a:r>
            <a:r>
              <a:rPr lang="zh-CN" altLang="en-US" baseline="0" dirty="0"/>
              <a:t> </a:t>
            </a:r>
            <a:r>
              <a:rPr lang="en-US" altLang="zh-CN" baseline="0" dirty="0"/>
              <a:t>et</a:t>
            </a:r>
            <a:r>
              <a:rPr lang="zh-CN" altLang="en-US" baseline="0" dirty="0"/>
              <a:t> </a:t>
            </a:r>
            <a:r>
              <a:rPr lang="en-US" altLang="zh-CN" baseline="0" dirty="0"/>
              <a:t>al.</a:t>
            </a:r>
            <a:r>
              <a:rPr lang="zh-CN" altLang="en-US" baseline="0" dirty="0"/>
              <a:t> </a:t>
            </a:r>
            <a:r>
              <a:rPr lang="en-US" altLang="zh-CN" baseline="0" dirty="0"/>
              <a:t>for</a:t>
            </a:r>
            <a:r>
              <a:rPr lang="zh-CN" altLang="en-US" baseline="0" dirty="0"/>
              <a:t> </a:t>
            </a:r>
            <a:r>
              <a:rPr lang="en-US" altLang="zh-CN" baseline="0" dirty="0"/>
              <a:t>better</a:t>
            </a:r>
            <a:r>
              <a:rPr lang="zh-CN" altLang="en-US" baseline="0" dirty="0"/>
              <a:t> </a:t>
            </a:r>
            <a:r>
              <a:rPr lang="en-US" altLang="zh-CN" baseline="0" dirty="0"/>
              <a:t>comparison.</a:t>
            </a:r>
            <a:r>
              <a:rPr lang="zh-CN" altLang="en-US" baseline="0" dirty="0"/>
              <a:t> </a:t>
            </a: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CogQA-onlyQ</a:t>
            </a:r>
            <a:r>
              <a:rPr lang="en-US" sz="1200" kern="1200" dirty="0">
                <a:solidFill>
                  <a:schemeClr val="tx1"/>
                </a:solidFill>
                <a:effectLst/>
                <a:latin typeface="+mn-lt"/>
                <a:ea typeface="+mn-ea"/>
                <a:cs typeface="+mn-cs"/>
              </a:rPr>
              <a:t> is designed that it only starts with the entities that appear in the question.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Free of elaborate retrieval methods, this setting can be regarded as a natural thinking pattern of human being, in which only explicit and reliable relations are needed in reasoning. </a:t>
            </a:r>
            <a:r>
              <a:rPr lang="en-US" sz="1200" kern="1200" dirty="0" err="1">
                <a:solidFill>
                  <a:schemeClr val="tx1"/>
                </a:solidFill>
                <a:effectLst/>
                <a:latin typeface="+mn-lt"/>
                <a:ea typeface="+mn-ea"/>
                <a:cs typeface="+mn-cs"/>
              </a:rPr>
              <a:t>CogQA-onlyQ</a:t>
            </a:r>
            <a:r>
              <a:rPr lang="en-US" sz="1200" kern="1200" dirty="0">
                <a:solidFill>
                  <a:schemeClr val="tx1"/>
                </a:solidFill>
                <a:effectLst/>
                <a:latin typeface="+mn-lt"/>
                <a:ea typeface="+mn-ea"/>
                <a:cs typeface="+mn-cs"/>
              </a:rPr>
              <a:t> still outperforms all the baselines </a:t>
            </a:r>
            <a:endParaRPr lang="en-US" dirty="0"/>
          </a:p>
          <a:p>
            <a:endParaRPr lang="en-US" dirty="0"/>
          </a:p>
        </p:txBody>
      </p:sp>
      <p:sp>
        <p:nvSpPr>
          <p:cNvPr id="4" name="Slide Number Placeholder 3"/>
          <p:cNvSpPr>
            <a:spLocks noGrp="1"/>
          </p:cNvSpPr>
          <p:nvPr>
            <p:ph type="sldNum" sz="quarter" idx="10"/>
          </p:nvPr>
        </p:nvSpPr>
        <p:spPr/>
        <p:txBody>
          <a:bodyPr/>
          <a:lstStyle/>
          <a:p>
            <a:fld id="{C182FBE5-B887-9843-96E2-F1D77D898911}" type="slidenum">
              <a:rPr kumimoji="1" lang="zh-CN" altLang="en-US" smtClean="0"/>
              <a:t>27</a:t>
            </a:fld>
            <a:endParaRPr kumimoji="1" lang="zh-CN" altLang="en-US"/>
          </a:p>
        </p:txBody>
      </p:sp>
    </p:spTree>
    <p:extLst>
      <p:ext uri="{BB962C8B-B14F-4D97-AF65-F5344CB8AC3E}">
        <p14:creationId xmlns:p14="http://schemas.microsoft.com/office/powerpoint/2010/main" val="2035358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a:t>CogQA</a:t>
            </a:r>
            <a:r>
              <a:rPr lang="zh-CN" altLang="en-US" dirty="0"/>
              <a:t> </a:t>
            </a:r>
            <a:r>
              <a:rPr lang="en-US" altLang="zh-CN" dirty="0"/>
              <a:t>Performs</a:t>
            </a:r>
            <a:r>
              <a:rPr lang="zh-CN" altLang="en-US" dirty="0"/>
              <a:t> </a:t>
            </a:r>
            <a:r>
              <a:rPr lang="en-US" altLang="zh-CN" dirty="0"/>
              <a:t>much</a:t>
            </a:r>
            <a:r>
              <a:rPr lang="zh-CN" altLang="en-US" dirty="0"/>
              <a:t> </a:t>
            </a:r>
            <a:r>
              <a:rPr lang="en-US" altLang="zh-CN" dirty="0"/>
              <a:t>better</a:t>
            </a:r>
            <a:r>
              <a:rPr lang="zh-CN" altLang="en-US" dirty="0"/>
              <a:t> </a:t>
            </a:r>
            <a:r>
              <a:rPr lang="en-US" altLang="zh-CN" dirty="0"/>
              <a:t>on</a:t>
            </a:r>
            <a:r>
              <a:rPr lang="zh-CN" altLang="en-US" dirty="0"/>
              <a:t> </a:t>
            </a:r>
            <a:r>
              <a:rPr lang="en-US" altLang="zh-CN" dirty="0"/>
              <a:t>question</a:t>
            </a:r>
            <a:r>
              <a:rPr lang="zh-CN" altLang="en-US" dirty="0"/>
              <a:t> </a:t>
            </a:r>
            <a:r>
              <a:rPr lang="en-US" altLang="zh-CN" dirty="0"/>
              <a:t>with</a:t>
            </a:r>
            <a:r>
              <a:rPr lang="zh-CN" altLang="en-US" dirty="0"/>
              <a:t> </a:t>
            </a:r>
            <a:r>
              <a:rPr lang="en-US" altLang="zh-CN" dirty="0"/>
              <a:t>more</a:t>
            </a:r>
            <a:r>
              <a:rPr lang="zh-CN" altLang="en-US" dirty="0"/>
              <a:t> </a:t>
            </a:r>
            <a:r>
              <a:rPr lang="en-US" altLang="zh-CN" dirty="0"/>
              <a:t>hops</a:t>
            </a:r>
            <a:endParaRPr lang="en-US" dirty="0"/>
          </a:p>
          <a:p>
            <a:endParaRPr lang="en-US" dirty="0"/>
          </a:p>
        </p:txBody>
      </p:sp>
      <p:sp>
        <p:nvSpPr>
          <p:cNvPr id="4" name="Slide Number Placeholder 3"/>
          <p:cNvSpPr>
            <a:spLocks noGrp="1"/>
          </p:cNvSpPr>
          <p:nvPr>
            <p:ph type="sldNum" sz="quarter" idx="10"/>
          </p:nvPr>
        </p:nvSpPr>
        <p:spPr/>
        <p:txBody>
          <a:bodyPr/>
          <a:lstStyle/>
          <a:p>
            <a:fld id="{C182FBE5-B887-9843-96E2-F1D77D898911}" type="slidenum">
              <a:rPr kumimoji="1" lang="zh-CN" altLang="en-US" smtClean="0"/>
              <a:t>28</a:t>
            </a:fld>
            <a:endParaRPr kumimoji="1" lang="zh-CN" altLang="en-US"/>
          </a:p>
        </p:txBody>
      </p:sp>
    </p:spTree>
    <p:extLst>
      <p:ext uri="{BB962C8B-B14F-4D97-AF65-F5344CB8AC3E}">
        <p14:creationId xmlns:p14="http://schemas.microsoft.com/office/powerpoint/2010/main" val="3122065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e show how the cognitive graph clearly explains complex reasoning processes in our experiments.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cognitive graph highlights the heart of the question in case (1) – i.e., to choose between the number of members in two houses. </a:t>
            </a:r>
            <a:r>
              <a:rPr lang="en-US" sz="1200" kern="1200" dirty="0" err="1">
                <a:solidFill>
                  <a:schemeClr val="tx1"/>
                </a:solidFill>
                <a:effectLst/>
                <a:latin typeface="+mn-lt"/>
                <a:ea typeface="+mn-ea"/>
                <a:cs typeface="+mn-cs"/>
              </a:rPr>
              <a:t>CogQA</a:t>
            </a:r>
            <a:r>
              <a:rPr lang="en-US" sz="1200" kern="1200" dirty="0">
                <a:solidFill>
                  <a:schemeClr val="tx1"/>
                </a:solidFill>
                <a:effectLst/>
                <a:latin typeface="+mn-lt"/>
                <a:ea typeface="+mn-ea"/>
                <a:cs typeface="+mn-cs"/>
              </a:rPr>
              <a:t> makes the right choice based on semantic similarity between “Senate” and “upper house”.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Case (2) illustrates that the robustness of</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answer</a:t>
            </a:r>
            <a:r>
              <a:rPr lang="en-US" altLang="zh-CN" sz="1200" kern="1200" dirty="0">
                <a:solidFill>
                  <a:schemeClr val="tx1"/>
                </a:solidFill>
                <a:effectLst/>
                <a:latin typeface="+mn-lt"/>
                <a:ea typeface="+mn-ea"/>
                <a:cs typeface="+mn-cs"/>
              </a:rPr>
              <a:t>ing</a:t>
            </a:r>
            <a:r>
              <a:rPr lang="en-US" sz="1200" kern="1200" dirty="0">
                <a:solidFill>
                  <a:schemeClr val="tx1"/>
                </a:solidFill>
                <a:effectLst/>
                <a:latin typeface="+mn-lt"/>
                <a:ea typeface="+mn-ea"/>
                <a:cs typeface="+mn-cs"/>
              </a:rPr>
              <a:t> can be boosted by exploring parallel reasoning paths.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In</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Case (3) our model finally gets the answer “</a:t>
            </a:r>
            <a:r>
              <a:rPr lang="en-US" sz="1200" kern="1200" dirty="0" err="1">
                <a:solidFill>
                  <a:schemeClr val="tx1"/>
                </a:solidFill>
                <a:effectLst/>
                <a:latin typeface="+mn-lt"/>
                <a:ea typeface="+mn-ea"/>
                <a:cs typeface="+mn-cs"/>
              </a:rPr>
              <a:t>Marijus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Adomaitis</a:t>
            </a:r>
            <a:r>
              <a:rPr lang="en-US" sz="1200" kern="1200" dirty="0">
                <a:solidFill>
                  <a:schemeClr val="tx1"/>
                </a:solidFill>
                <a:effectLst/>
                <a:latin typeface="+mn-lt"/>
                <a:ea typeface="+mn-ea"/>
                <a:cs typeface="+mn-cs"/>
              </a:rPr>
              <a:t>” while the annotated ground truth is “Ten Walls”. However, when backtracking the reasoning process in cognitive graph, we find that the model has already reached “Ten Walls” and answers with his real name, which is acceptable and even more accurate. </a:t>
            </a:r>
            <a:r>
              <a:rPr lang="en-US" altLang="zh-CN" sz="1200" kern="1200" dirty="0">
                <a:solidFill>
                  <a:schemeClr val="tx1"/>
                </a:solidFill>
                <a:effectLst/>
                <a:latin typeface="+mn-lt"/>
                <a:ea typeface="+mn-ea"/>
                <a:cs typeface="+mn-cs"/>
              </a:rPr>
              <a:t>This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why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need</a:t>
            </a:r>
            <a:r>
              <a:rPr lang="zh-CN" altLang="en-US" sz="1200" kern="1200" baseline="0" dirty="0">
                <a:solidFill>
                  <a:schemeClr val="tx1"/>
                </a:solidFill>
                <a:effectLst/>
                <a:latin typeface="+mn-lt"/>
                <a:ea typeface="+mn-ea"/>
                <a:cs typeface="+mn-cs"/>
              </a:rPr>
              <a:t> </a:t>
            </a:r>
            <a:r>
              <a:rPr lang="en-US" altLang="zh-CN" sz="1200" kern="1200" baseline="0" dirty="0" err="1">
                <a:solidFill>
                  <a:schemeClr val="tx1"/>
                </a:solidFill>
                <a:effectLst/>
                <a:latin typeface="+mn-lt"/>
                <a:ea typeface="+mn-ea"/>
                <a:cs typeface="+mn-cs"/>
              </a:rPr>
              <a:t>explainability</a:t>
            </a:r>
            <a:r>
              <a:rPr lang="en-US" altLang="zh-CN" sz="1200" kern="1200" baseline="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C182FBE5-B887-9843-96E2-F1D77D898911}" type="slidenum">
              <a:rPr kumimoji="1" lang="zh-CN" altLang="en-US" smtClean="0"/>
              <a:t>29</a:t>
            </a:fld>
            <a:endParaRPr kumimoji="1" lang="zh-CN" altLang="en-US"/>
          </a:p>
        </p:txBody>
      </p:sp>
    </p:spTree>
    <p:extLst>
      <p:ext uri="{BB962C8B-B14F-4D97-AF65-F5344CB8AC3E}">
        <p14:creationId xmlns:p14="http://schemas.microsoft.com/office/powerpoint/2010/main" val="18998898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0" y="0"/>
            <a:ext cx="9906000" cy="360363"/>
          </a:xfrm>
          <a:prstGeom prst="rect">
            <a:avLst/>
          </a:prstGeom>
          <a:gradFill rotWithShape="1">
            <a:gsLst>
              <a:gs pos="0">
                <a:srgbClr val="99CCFF"/>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Arial" charset="0"/>
                <a:ea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pPr eaLnBrk="1" hangingPunct="1">
              <a:defRPr/>
            </a:pPr>
            <a:endParaRPr kumimoji="0" lang="zh-CN" altLang="en-US" sz="1800"/>
          </a:p>
        </p:txBody>
      </p:sp>
      <p:pic>
        <p:nvPicPr>
          <p:cNvPr id="5" name="Picture 27" descr="Picture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906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3"/>
          <p:cNvGrpSpPr>
            <a:grpSpLocks/>
          </p:cNvGrpSpPr>
          <p:nvPr userDrawn="1"/>
        </p:nvGrpSpPr>
        <p:grpSpPr bwMode="auto">
          <a:xfrm>
            <a:off x="-39688" y="-26988"/>
            <a:ext cx="1443038" cy="995363"/>
            <a:chOff x="0" y="0"/>
            <a:chExt cx="5557" cy="4150"/>
          </a:xfrm>
        </p:grpSpPr>
        <p:pic>
          <p:nvPicPr>
            <p:cNvPr id="8" name="Picture 14" descr="リング_2_0924"/>
            <p:cNvPicPr>
              <a:picLocks noChangeAspect="1" noChangeArrowheads="1"/>
            </p:cNvPicPr>
            <p:nvPr userDrawn="1"/>
          </p:nvPicPr>
          <p:blipFill>
            <a:blip r:embed="rId3">
              <a:extLst>
                <a:ext uri="{28A0092B-C50C-407E-A947-70E740481C1C}">
                  <a14:useLocalDpi xmlns:a14="http://schemas.microsoft.com/office/drawing/2010/main" val="0"/>
                </a:ext>
              </a:extLst>
            </a:blip>
            <a:srcRect t="9818"/>
            <a:stretch>
              <a:fillRect/>
            </a:stretch>
          </p:blipFill>
          <p:spPr bwMode="auto">
            <a:xfrm>
              <a:off x="249" y="0"/>
              <a:ext cx="3991" cy="3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descr="リング_2_092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32" y="122"/>
              <a:ext cx="1225" cy="1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6" descr="リング_2_0924"/>
            <p:cNvPicPr>
              <a:picLocks noChangeAspect="1" noChangeArrowheads="1"/>
            </p:cNvPicPr>
            <p:nvPr userDrawn="1"/>
          </p:nvPicPr>
          <p:blipFill>
            <a:blip r:embed="rId3">
              <a:extLst>
                <a:ext uri="{28A0092B-C50C-407E-A947-70E740481C1C}">
                  <a14:useLocalDpi xmlns:a14="http://schemas.microsoft.com/office/drawing/2010/main" val="0"/>
                </a:ext>
              </a:extLst>
            </a:blip>
            <a:srcRect l="15576"/>
            <a:stretch>
              <a:fillRect/>
            </a:stretch>
          </p:blipFill>
          <p:spPr bwMode="auto">
            <a:xfrm>
              <a:off x="0" y="1389"/>
              <a:ext cx="2336" cy="2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20"/>
          <p:cNvGrpSpPr>
            <a:grpSpLocks/>
          </p:cNvGrpSpPr>
          <p:nvPr userDrawn="1"/>
        </p:nvGrpSpPr>
        <p:grpSpPr bwMode="auto">
          <a:xfrm>
            <a:off x="-39688" y="-26988"/>
            <a:ext cx="1443038" cy="995363"/>
            <a:chOff x="0" y="0"/>
            <a:chExt cx="5557" cy="4150"/>
          </a:xfrm>
        </p:grpSpPr>
        <p:pic>
          <p:nvPicPr>
            <p:cNvPr id="12" name="Picture 21" descr="リング_2_0924"/>
            <p:cNvPicPr>
              <a:picLocks noChangeAspect="1" noChangeArrowheads="1"/>
            </p:cNvPicPr>
            <p:nvPr userDrawn="1"/>
          </p:nvPicPr>
          <p:blipFill>
            <a:blip r:embed="rId3">
              <a:extLst>
                <a:ext uri="{28A0092B-C50C-407E-A947-70E740481C1C}">
                  <a14:useLocalDpi xmlns:a14="http://schemas.microsoft.com/office/drawing/2010/main" val="0"/>
                </a:ext>
              </a:extLst>
            </a:blip>
            <a:srcRect t="9818"/>
            <a:stretch>
              <a:fillRect/>
            </a:stretch>
          </p:blipFill>
          <p:spPr bwMode="auto">
            <a:xfrm>
              <a:off x="249" y="0"/>
              <a:ext cx="3991" cy="3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2" descr="リング_2_092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32" y="122"/>
              <a:ext cx="1225" cy="1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3" descr="リング_2_0924"/>
            <p:cNvPicPr>
              <a:picLocks noChangeAspect="1" noChangeArrowheads="1"/>
            </p:cNvPicPr>
            <p:nvPr userDrawn="1"/>
          </p:nvPicPr>
          <p:blipFill>
            <a:blip r:embed="rId3">
              <a:extLst>
                <a:ext uri="{28A0092B-C50C-407E-A947-70E740481C1C}">
                  <a14:useLocalDpi xmlns:a14="http://schemas.microsoft.com/office/drawing/2010/main" val="0"/>
                </a:ext>
              </a:extLst>
            </a:blip>
            <a:srcRect l="15576"/>
            <a:stretch>
              <a:fillRect/>
            </a:stretch>
          </p:blipFill>
          <p:spPr bwMode="auto">
            <a:xfrm>
              <a:off x="0" y="1389"/>
              <a:ext cx="2336" cy="2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 name="Rectangle 12"/>
          <p:cNvSpPr>
            <a:spLocks noChangeArrowheads="1"/>
          </p:cNvSpPr>
          <p:nvPr userDrawn="1"/>
        </p:nvSpPr>
        <p:spPr bwMode="auto">
          <a:xfrm>
            <a:off x="9417496" y="6453188"/>
            <a:ext cx="79171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defTabSz="762000">
              <a:defRPr kumimoji="1" sz="2400">
                <a:solidFill>
                  <a:schemeClr val="tx1"/>
                </a:solidFill>
                <a:latin typeface="Arial" charset="0"/>
                <a:ea typeface="宋体" charset="0"/>
              </a:defRPr>
            </a:lvl1pPr>
            <a:lvl2pPr marL="742950" indent="-285750" defTabSz="762000">
              <a:defRPr kumimoji="1" sz="2400">
                <a:solidFill>
                  <a:schemeClr val="tx1"/>
                </a:solidFill>
                <a:latin typeface="Arial" charset="0"/>
                <a:ea typeface="宋体" charset="0"/>
              </a:defRPr>
            </a:lvl2pPr>
            <a:lvl3pPr marL="1143000" indent="-228600" defTabSz="762000">
              <a:defRPr kumimoji="1" sz="2400">
                <a:solidFill>
                  <a:schemeClr val="tx1"/>
                </a:solidFill>
                <a:latin typeface="Arial" charset="0"/>
                <a:ea typeface="宋体" charset="0"/>
              </a:defRPr>
            </a:lvl3pPr>
            <a:lvl4pPr marL="1600200" indent="-228600" defTabSz="762000">
              <a:defRPr kumimoji="1" sz="2400">
                <a:solidFill>
                  <a:schemeClr val="tx1"/>
                </a:solidFill>
                <a:latin typeface="Arial" charset="0"/>
                <a:ea typeface="宋体" charset="0"/>
              </a:defRPr>
            </a:lvl4pPr>
            <a:lvl5pPr marL="2057400" indent="-228600" defTabSz="762000">
              <a:defRPr kumimoji="1" sz="2400">
                <a:solidFill>
                  <a:schemeClr val="tx1"/>
                </a:solidFill>
                <a:latin typeface="Arial" charset="0"/>
                <a:ea typeface="宋体" charset="0"/>
              </a:defRPr>
            </a:lvl5pPr>
            <a:lvl6pPr marL="2514600" indent="-228600" defTabSz="762000" fontAlgn="base">
              <a:spcBef>
                <a:spcPct val="0"/>
              </a:spcBef>
              <a:spcAft>
                <a:spcPct val="0"/>
              </a:spcAft>
              <a:defRPr kumimoji="1" sz="2400">
                <a:solidFill>
                  <a:schemeClr val="tx1"/>
                </a:solidFill>
                <a:latin typeface="Arial" charset="0"/>
                <a:ea typeface="宋体" charset="0"/>
              </a:defRPr>
            </a:lvl6pPr>
            <a:lvl7pPr marL="2971800" indent="-228600" defTabSz="762000" fontAlgn="base">
              <a:spcBef>
                <a:spcPct val="0"/>
              </a:spcBef>
              <a:spcAft>
                <a:spcPct val="0"/>
              </a:spcAft>
              <a:defRPr kumimoji="1" sz="2400">
                <a:solidFill>
                  <a:schemeClr val="tx1"/>
                </a:solidFill>
                <a:latin typeface="Arial" charset="0"/>
                <a:ea typeface="宋体" charset="0"/>
              </a:defRPr>
            </a:lvl7pPr>
            <a:lvl8pPr marL="3429000" indent="-228600" defTabSz="762000" fontAlgn="base">
              <a:spcBef>
                <a:spcPct val="0"/>
              </a:spcBef>
              <a:spcAft>
                <a:spcPct val="0"/>
              </a:spcAft>
              <a:defRPr kumimoji="1" sz="2400">
                <a:solidFill>
                  <a:schemeClr val="tx1"/>
                </a:solidFill>
                <a:latin typeface="Arial" charset="0"/>
                <a:ea typeface="宋体" charset="0"/>
              </a:defRPr>
            </a:lvl8pPr>
            <a:lvl9pPr marL="3886200" indent="-228600" defTabSz="762000" fontAlgn="base">
              <a:spcBef>
                <a:spcPct val="0"/>
              </a:spcBef>
              <a:spcAft>
                <a:spcPct val="0"/>
              </a:spcAft>
              <a:defRPr kumimoji="1" sz="2400">
                <a:solidFill>
                  <a:schemeClr val="tx1"/>
                </a:solidFill>
                <a:latin typeface="Arial" charset="0"/>
                <a:ea typeface="宋体" charset="0"/>
              </a:defRPr>
            </a:lvl9pPr>
          </a:lstStyle>
          <a:p>
            <a:pPr eaLnBrk="1" hangingPunct="1">
              <a:defRPr/>
            </a:pPr>
            <a:fld id="{8344503F-D229-3844-AEC4-511EF6A9AF1D}" type="slidenum">
              <a:rPr lang="en-US" altLang="ja-JP" sz="1200" smtClean="0">
                <a:solidFill>
                  <a:schemeClr val="bg1">
                    <a:lumMod val="50000"/>
                  </a:schemeClr>
                </a:solidFill>
                <a:latin typeface="Times New Roman" charset="0"/>
                <a:ea typeface="MS PGothic" charset="-128"/>
              </a:rPr>
              <a:pPr eaLnBrk="1" hangingPunct="1">
                <a:defRPr/>
              </a:pPr>
              <a:t>‹#›</a:t>
            </a:fld>
            <a:endParaRPr lang="en-US" altLang="ja-JP" sz="1200" dirty="0">
              <a:solidFill>
                <a:schemeClr val="bg1">
                  <a:lumMod val="50000"/>
                </a:schemeClr>
              </a:solidFill>
              <a:latin typeface="Times New Roman" charset="0"/>
              <a:ea typeface="MS PGothic" charset="-128"/>
            </a:endParaRPr>
          </a:p>
        </p:txBody>
      </p:sp>
      <p:sp>
        <p:nvSpPr>
          <p:cNvPr id="124931" name="Rectangle 3"/>
          <p:cNvSpPr>
            <a:spLocks noGrp="1" noChangeArrowheads="1"/>
          </p:cNvSpPr>
          <p:nvPr>
            <p:ph type="subTitle" idx="1"/>
          </p:nvPr>
        </p:nvSpPr>
        <p:spPr>
          <a:xfrm>
            <a:off x="1485900" y="3886200"/>
            <a:ext cx="6934200" cy="1752600"/>
          </a:xfrm>
        </p:spPr>
        <p:txBody>
          <a:bodyPr/>
          <a:lstStyle>
            <a:lvl1pPr marL="0" indent="0" algn="ctr">
              <a:buFontTx/>
              <a:buNone/>
              <a:defRPr/>
            </a:lvl1pPr>
          </a:lstStyle>
          <a:p>
            <a:r>
              <a:rPr lang="en-US" altLang="zh-CN"/>
              <a:t>Click to edit Master subtitle style</a:t>
            </a:r>
          </a:p>
        </p:txBody>
      </p:sp>
      <p:sp>
        <p:nvSpPr>
          <p:cNvPr id="124934" name="Rectangle 6"/>
          <p:cNvSpPr>
            <a:spLocks noGrp="1" noChangeArrowheads="1"/>
          </p:cNvSpPr>
          <p:nvPr>
            <p:ph type="ctrTitle"/>
          </p:nvPr>
        </p:nvSpPr>
        <p:spPr>
          <a:xfrm>
            <a:off x="742950" y="2130433"/>
            <a:ext cx="8420100" cy="1470025"/>
          </a:xfrm>
        </p:spPr>
        <p:txBody>
          <a:bodyPr/>
          <a:lstStyle>
            <a:lvl1pPr>
              <a:defRPr/>
            </a:lvl1pPr>
          </a:lstStyle>
          <a:p>
            <a:r>
              <a:rPr lang="en-US" altLang="zh-CN"/>
              <a:t>Click to edit Master title style</a:t>
            </a:r>
          </a:p>
        </p:txBody>
      </p:sp>
      <p:pic>
        <p:nvPicPr>
          <p:cNvPr id="3" name="Picture 2">
            <a:extLst>
              <a:ext uri="{FF2B5EF4-FFF2-40B4-BE49-F238E27FC236}">
                <a16:creationId xmlns:a16="http://schemas.microsoft.com/office/drawing/2014/main" id="{93B8EF3F-C6C6-974A-9BE9-C35B2A4173CB}"/>
              </a:ext>
            </a:extLst>
          </p:cNvPr>
          <p:cNvPicPr>
            <a:picLocks noChangeAspect="1"/>
          </p:cNvPicPr>
          <p:nvPr userDrawn="1"/>
        </p:nvPicPr>
        <p:blipFill rotWithShape="1">
          <a:blip r:embed="rId4"/>
          <a:srcRect l="19406" t="19697" r="19500" b="19357"/>
          <a:stretch/>
        </p:blipFill>
        <p:spPr>
          <a:xfrm>
            <a:off x="8697416" y="201600"/>
            <a:ext cx="982984" cy="980470"/>
          </a:xfrm>
          <a:prstGeom prst="ellipse">
            <a:avLst/>
          </a:prstGeom>
        </p:spPr>
      </p:pic>
    </p:spTree>
    <p:extLst>
      <p:ext uri="{BB962C8B-B14F-4D97-AF65-F5344CB8AC3E}">
        <p14:creationId xmlns:p14="http://schemas.microsoft.com/office/powerpoint/2010/main" val="449216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25235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294567" y="188913"/>
            <a:ext cx="2339975" cy="59372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71467" y="188913"/>
            <a:ext cx="6870700" cy="59372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95662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271467" y="188913"/>
            <a:ext cx="9363075" cy="792162"/>
          </a:xfrm>
        </p:spPr>
        <p:txBody>
          <a:bodyPr/>
          <a:lstStyle/>
          <a:p>
            <a:r>
              <a:rPr lang="zh-CN" altLang="en-US"/>
              <a:t>单击此处编辑母版标题样式</a:t>
            </a:r>
          </a:p>
        </p:txBody>
      </p:sp>
      <p:sp>
        <p:nvSpPr>
          <p:cNvPr id="3" name="表格占位符 2"/>
          <p:cNvSpPr>
            <a:spLocks noGrp="1"/>
          </p:cNvSpPr>
          <p:nvPr>
            <p:ph type="tbl" idx="1"/>
          </p:nvPr>
        </p:nvSpPr>
        <p:spPr>
          <a:xfrm>
            <a:off x="350843" y="1196975"/>
            <a:ext cx="9139237" cy="4929188"/>
          </a:xfrm>
        </p:spPr>
        <p:txBody>
          <a:bodyPr/>
          <a:lstStyle/>
          <a:p>
            <a:pPr lvl="0"/>
            <a:endParaRPr lang="zh-CN" altLang="en-US" noProof="0"/>
          </a:p>
        </p:txBody>
      </p:sp>
    </p:spTree>
    <p:extLst>
      <p:ext uri="{BB962C8B-B14F-4D97-AF65-F5344CB8AC3E}">
        <p14:creationId xmlns:p14="http://schemas.microsoft.com/office/powerpoint/2010/main" val="20719620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271467" y="188913"/>
            <a:ext cx="9363075" cy="59372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0183676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271467" y="188913"/>
            <a:ext cx="9363075" cy="792162"/>
          </a:xfrm>
        </p:spPr>
        <p:txBody>
          <a:bodyPr/>
          <a:lstStyle/>
          <a:p>
            <a:r>
              <a:rPr lang="zh-CN" altLang="en-US"/>
              <a:t>单击此处编辑母版标题样式</a:t>
            </a:r>
          </a:p>
        </p:txBody>
      </p:sp>
      <p:sp>
        <p:nvSpPr>
          <p:cNvPr id="3" name="内容占位符 2"/>
          <p:cNvSpPr>
            <a:spLocks noGrp="1"/>
          </p:cNvSpPr>
          <p:nvPr>
            <p:ph sz="quarter" idx="1"/>
          </p:nvPr>
        </p:nvSpPr>
        <p:spPr>
          <a:xfrm>
            <a:off x="350838" y="1196975"/>
            <a:ext cx="4492625" cy="2387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995867" y="1196975"/>
            <a:ext cx="4494212" cy="2387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350838" y="3736975"/>
            <a:ext cx="4492625" cy="23891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995867" y="3736975"/>
            <a:ext cx="4494212" cy="23891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0533887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3" name="半闭框 7"/>
          <p:cNvSpPr>
            <a:spLocks/>
          </p:cNvSpPr>
          <p:nvPr userDrawn="1"/>
        </p:nvSpPr>
        <p:spPr bwMode="auto">
          <a:xfrm>
            <a:off x="1238250" y="1571625"/>
            <a:ext cx="357188" cy="1863725"/>
          </a:xfrm>
          <a:custGeom>
            <a:avLst/>
            <a:gdLst>
              <a:gd name="T0" fmla="*/ 0 w 357717"/>
              <a:gd name="T1" fmla="*/ 0 h 1862667"/>
              <a:gd name="T2" fmla="*/ 354031 w 357717"/>
              <a:gd name="T3" fmla="*/ 0 h 1862667"/>
              <a:gd name="T4" fmla="*/ 331368 w 357717"/>
              <a:gd name="T5" fmla="*/ 119714 h 1862667"/>
              <a:gd name="T6" fmla="*/ 118009 w 357717"/>
              <a:gd name="T7" fmla="*/ 119714 h 1862667"/>
              <a:gd name="T8" fmla="*/ 118009 w 357717"/>
              <a:gd name="T9" fmla="*/ 1246730 h 1862667"/>
              <a:gd name="T10" fmla="*/ 0 w 357717"/>
              <a:gd name="T11" fmla="*/ 1870086 h 1862667"/>
              <a:gd name="T12" fmla="*/ 0 w 357717"/>
              <a:gd name="T13" fmla="*/ 0 h 186266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7717" h="1862667">
                <a:moveTo>
                  <a:pt x="0" y="0"/>
                </a:moveTo>
                <a:lnTo>
                  <a:pt x="357717" y="0"/>
                </a:lnTo>
                <a:lnTo>
                  <a:pt x="334818" y="119238"/>
                </a:lnTo>
                <a:lnTo>
                  <a:pt x="119238" y="119238"/>
                </a:lnTo>
                <a:lnTo>
                  <a:pt x="119238" y="1241784"/>
                </a:lnTo>
                <a:lnTo>
                  <a:pt x="0" y="1862667"/>
                </a:lnTo>
                <a:lnTo>
                  <a:pt x="0" y="0"/>
                </a:lnTo>
                <a:close/>
              </a:path>
            </a:pathLst>
          </a:custGeom>
          <a:solidFill>
            <a:schemeClr val="accent1"/>
          </a:solidFill>
          <a:ln>
            <a:noFill/>
          </a:ln>
          <a:effectLst>
            <a:outerShdw blurRad="50800" dist="50800" dir="2700000" sx="97000" sy="97000" algn="tl" rotWithShape="0">
              <a:srgbClr val="000000">
                <a:alpha val="39998"/>
              </a:srgbClr>
            </a:outerShdw>
          </a:effectLst>
          <a:extLst>
            <a:ext uri="{91240B29-F687-4F45-9708-019B960494DF}">
              <a14:hiddenLine xmlns:a14="http://schemas.microsoft.com/office/drawing/2010/main" w="25400" cap="flat" cmpd="sng">
                <a:solidFill>
                  <a:srgbClr val="000000"/>
                </a:solidFill>
                <a:prstDash val="solid"/>
                <a:round/>
                <a:headEnd/>
                <a:tailEnd/>
              </a14:hiddenLine>
            </a:ext>
          </a:extLst>
        </p:spPr>
        <p:txBody>
          <a:bodyPr anchor="ctr"/>
          <a:lstStyle/>
          <a:p>
            <a:endParaRPr lang="en-US"/>
          </a:p>
        </p:txBody>
      </p:sp>
      <p:sp>
        <p:nvSpPr>
          <p:cNvPr id="4" name="半闭框 8"/>
          <p:cNvSpPr>
            <a:spLocks/>
          </p:cNvSpPr>
          <p:nvPr userDrawn="1"/>
        </p:nvSpPr>
        <p:spPr bwMode="auto">
          <a:xfrm rot="10800000">
            <a:off x="8310563" y="1643063"/>
            <a:ext cx="357187" cy="1862137"/>
          </a:xfrm>
          <a:custGeom>
            <a:avLst/>
            <a:gdLst>
              <a:gd name="T0" fmla="*/ 0 w 357717"/>
              <a:gd name="T1" fmla="*/ 0 h 1862667"/>
              <a:gd name="T2" fmla="*/ 354024 w 357717"/>
              <a:gd name="T3" fmla="*/ 0 h 1862667"/>
              <a:gd name="T4" fmla="*/ 331361 w 357717"/>
              <a:gd name="T5" fmla="*/ 119000 h 1862667"/>
              <a:gd name="T6" fmla="*/ 118007 w 357717"/>
              <a:gd name="T7" fmla="*/ 119000 h 1862667"/>
              <a:gd name="T8" fmla="*/ 118007 w 357717"/>
              <a:gd name="T9" fmla="*/ 1239313 h 1862667"/>
              <a:gd name="T10" fmla="*/ 0 w 357717"/>
              <a:gd name="T11" fmla="*/ 1858960 h 1862667"/>
              <a:gd name="T12" fmla="*/ 0 w 357717"/>
              <a:gd name="T13" fmla="*/ 0 h 186266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7717" h="1862667">
                <a:moveTo>
                  <a:pt x="0" y="0"/>
                </a:moveTo>
                <a:lnTo>
                  <a:pt x="357717" y="0"/>
                </a:lnTo>
                <a:lnTo>
                  <a:pt x="334818" y="119238"/>
                </a:lnTo>
                <a:lnTo>
                  <a:pt x="119238" y="119238"/>
                </a:lnTo>
                <a:lnTo>
                  <a:pt x="119238" y="1241784"/>
                </a:lnTo>
                <a:lnTo>
                  <a:pt x="0" y="1862667"/>
                </a:lnTo>
                <a:lnTo>
                  <a:pt x="0" y="0"/>
                </a:lnTo>
                <a:close/>
              </a:path>
            </a:pathLst>
          </a:custGeom>
          <a:solidFill>
            <a:schemeClr val="accent1"/>
          </a:solidFill>
          <a:ln>
            <a:noFill/>
          </a:ln>
          <a:effectLst>
            <a:outerShdw blurRad="50800" dist="50800" dir="2700000" sx="97000" sy="97000" algn="tl" rotWithShape="0">
              <a:srgbClr val="000000">
                <a:alpha val="39998"/>
              </a:srgbClr>
            </a:outerShdw>
          </a:effectLst>
          <a:extLst>
            <a:ext uri="{91240B29-F687-4F45-9708-019B960494DF}">
              <a14:hiddenLine xmlns:a14="http://schemas.microsoft.com/office/drawing/2010/main" w="25400" cap="flat" cmpd="sng">
                <a:solidFill>
                  <a:srgbClr val="000000"/>
                </a:solidFill>
                <a:prstDash val="solid"/>
                <a:round/>
                <a:headEnd/>
                <a:tailEnd/>
              </a14:hiddenLine>
            </a:ext>
          </a:extLst>
        </p:spPr>
        <p:txBody>
          <a:bodyPr anchor="ctr"/>
          <a:lstStyle/>
          <a:p>
            <a:endParaRPr lang="en-US"/>
          </a:p>
        </p:txBody>
      </p:sp>
      <p:cxnSp>
        <p:nvCxnSpPr>
          <p:cNvPr id="5" name="直线连接符 12"/>
          <p:cNvCxnSpPr/>
          <p:nvPr userDrawn="1"/>
        </p:nvCxnSpPr>
        <p:spPr>
          <a:xfrm>
            <a:off x="4953000" y="4953000"/>
            <a:ext cx="3714750" cy="0"/>
          </a:xfrm>
          <a:prstGeom prst="line">
            <a:avLst/>
          </a:prstGeom>
          <a:ln w="38100" cap="rnd">
            <a:solidFill>
              <a:schemeClr val="tx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文本框 15"/>
          <p:cNvSpPr txBox="1"/>
          <p:nvPr userDrawn="1"/>
        </p:nvSpPr>
        <p:spPr>
          <a:xfrm>
            <a:off x="4946650" y="4076700"/>
            <a:ext cx="4741863" cy="693738"/>
          </a:xfrm>
          <a:prstGeom prst="rect">
            <a:avLst/>
          </a:prstGeom>
          <a:noFill/>
        </p:spPr>
        <p:txBody>
          <a:bodyPr>
            <a:spAutoFit/>
          </a:bodyPr>
          <a:lstStyle/>
          <a:p>
            <a:pPr>
              <a:defRPr/>
            </a:pPr>
            <a:r>
              <a:rPr kumimoji="1" lang="zh-CN" altLang="en-US" sz="1950" dirty="0"/>
              <a:t>清华大学计算机系 丁铭、陈齐斌、唐杰</a:t>
            </a:r>
            <a:endParaRPr kumimoji="1" lang="en-US" altLang="zh-CN" sz="1950" dirty="0"/>
          </a:p>
          <a:p>
            <a:pPr>
              <a:defRPr/>
            </a:pPr>
            <a:r>
              <a:rPr kumimoji="1" lang="zh-CN" altLang="en-US" sz="1950" dirty="0"/>
              <a:t>阿里巴巴达摩院      周畅、杨红霞</a:t>
            </a:r>
            <a:endParaRPr kumimoji="1" lang="en-US" altLang="zh-CN" sz="1950" dirty="0"/>
          </a:p>
        </p:txBody>
      </p:sp>
      <p:sp>
        <p:nvSpPr>
          <p:cNvPr id="2" name="标题 1"/>
          <p:cNvSpPr>
            <a:spLocks noGrp="1"/>
          </p:cNvSpPr>
          <p:nvPr>
            <p:ph type="ctrTitle"/>
          </p:nvPr>
        </p:nvSpPr>
        <p:spPr>
          <a:xfrm>
            <a:off x="1458383" y="1642534"/>
            <a:ext cx="6975475" cy="1659466"/>
          </a:xfrm>
        </p:spPr>
        <p:txBody>
          <a:bodyPr tIns="180000"/>
          <a:lstStyle>
            <a:lvl1pPr algn="ctr">
              <a:defRPr sz="4875"/>
            </a:lvl1pPr>
          </a:lstStyle>
          <a:p>
            <a:endParaRPr lang="zh-CN" altLang="en-US" dirty="0"/>
          </a:p>
        </p:txBody>
      </p:sp>
      <p:sp>
        <p:nvSpPr>
          <p:cNvPr id="7" name="日期占位符 3"/>
          <p:cNvSpPr>
            <a:spLocks noGrp="1"/>
          </p:cNvSpPr>
          <p:nvPr>
            <p:ph type="dt" sz="half" idx="10"/>
          </p:nvPr>
        </p:nvSpPr>
        <p:spPr>
          <a:xfrm>
            <a:off x="681038" y="6356350"/>
            <a:ext cx="2228850" cy="365125"/>
          </a:xfrm>
          <a:prstGeom prst="rect">
            <a:avLst/>
          </a:prstGeom>
        </p:spPr>
        <p:txBody>
          <a:bodyPr/>
          <a:lstStyle>
            <a:lvl1pPr>
              <a:defRPr kumimoji="1"/>
            </a:lvl1pPr>
          </a:lstStyle>
          <a:p>
            <a:pPr>
              <a:defRPr/>
            </a:pPr>
            <a:fld id="{13539B15-33E9-BF46-9D5C-4EC216ED7B13}" type="datetimeFigureOut">
              <a:rPr lang="zh-CN" altLang="en-US"/>
              <a:pPr>
                <a:defRPr/>
              </a:pPr>
              <a:t>2019/12/17</a:t>
            </a:fld>
            <a:endParaRPr lang="zh-CN" altLang="en-US" dirty="0"/>
          </a:p>
        </p:txBody>
      </p:sp>
      <p:sp>
        <p:nvSpPr>
          <p:cNvPr id="8" name="页脚占位符 4"/>
          <p:cNvSpPr>
            <a:spLocks noGrp="1"/>
          </p:cNvSpPr>
          <p:nvPr>
            <p:ph type="ftr" sz="quarter" idx="11"/>
          </p:nvPr>
        </p:nvSpPr>
        <p:spPr>
          <a:xfrm>
            <a:off x="3281363" y="6356350"/>
            <a:ext cx="3343275" cy="365125"/>
          </a:xfrm>
          <a:prstGeom prst="rect">
            <a:avLst/>
          </a:prstGeom>
        </p:spPr>
        <p:txBody>
          <a:bodyPr/>
          <a:lstStyle>
            <a:lvl1pPr>
              <a:defRPr kumimoji="1"/>
            </a:lvl1pPr>
          </a:lstStyle>
          <a:p>
            <a:pPr>
              <a:defRPr/>
            </a:pPr>
            <a:endParaRPr lang="zh-CN" altLang="en-US"/>
          </a:p>
        </p:txBody>
      </p:sp>
      <p:sp>
        <p:nvSpPr>
          <p:cNvPr id="9" name="幻灯片编号占位符 5"/>
          <p:cNvSpPr>
            <a:spLocks noGrp="1"/>
          </p:cNvSpPr>
          <p:nvPr>
            <p:ph type="sldNum" sz="quarter" idx="12"/>
          </p:nvPr>
        </p:nvSpPr>
        <p:spPr>
          <a:xfrm>
            <a:off x="6996113" y="6356350"/>
            <a:ext cx="2228850" cy="365125"/>
          </a:xfrm>
          <a:prstGeom prst="rect">
            <a:avLst/>
          </a:prstGeom>
        </p:spPr>
        <p:txBody>
          <a:bodyPr/>
          <a:lstStyle>
            <a:lvl1pPr>
              <a:defRPr kumimoji="1"/>
            </a:lvl1pPr>
          </a:lstStyle>
          <a:p>
            <a:pPr>
              <a:defRPr/>
            </a:pPr>
            <a:fld id="{B47BF8E0-B908-AE40-B81C-100AFD5B52B3}" type="slidenum">
              <a:rPr lang="zh-CN" altLang="en-US"/>
              <a:pPr>
                <a:defRPr/>
              </a:pPr>
              <a:t>‹#›</a:t>
            </a:fld>
            <a:endParaRPr lang="zh-CN" altLang="en-US"/>
          </a:p>
        </p:txBody>
      </p:sp>
    </p:spTree>
    <p:extLst>
      <p:ext uri="{BB962C8B-B14F-4D97-AF65-F5344CB8AC3E}">
        <p14:creationId xmlns:p14="http://schemas.microsoft.com/office/powerpoint/2010/main" val="15691163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458383" y="1642534"/>
            <a:ext cx="6975475" cy="1659466"/>
          </a:xfrm>
        </p:spPr>
        <p:txBody>
          <a:bodyPr tIns="180000" anchor="ctr" anchorCtr="0"/>
          <a:lstStyle>
            <a:lvl1pPr algn="ctr">
              <a:defRPr sz="4875"/>
            </a:lvl1pPr>
          </a:lstStyle>
          <a:p>
            <a:endParaRPr kumimoji="1" lang="zh-CN" altLang="en-US" dirty="0"/>
          </a:p>
        </p:txBody>
      </p:sp>
      <p:sp>
        <p:nvSpPr>
          <p:cNvPr id="4" name="日期占位符 3"/>
          <p:cNvSpPr>
            <a:spLocks noGrp="1"/>
          </p:cNvSpPr>
          <p:nvPr>
            <p:ph type="dt" sz="half" idx="10"/>
          </p:nvPr>
        </p:nvSpPr>
        <p:spPr>
          <a:xfrm>
            <a:off x="681038" y="6356351"/>
            <a:ext cx="2228850" cy="365125"/>
          </a:xfrm>
          <a:prstGeom prst="rect">
            <a:avLst/>
          </a:prstGeom>
        </p:spPr>
        <p:txBody>
          <a:bodyPr/>
          <a:lstStyle/>
          <a:p>
            <a:fld id="{DF4F500C-5B42-4B48-AF51-9CF4E0BB039F}" type="datetimeFigureOut">
              <a:rPr kumimoji="1" lang="zh-CN" altLang="en-US" smtClean="0"/>
              <a:t>2019/12/17</a:t>
            </a:fld>
            <a:endParaRPr kumimoji="1" lang="zh-CN" altLang="en-US" dirty="0"/>
          </a:p>
        </p:txBody>
      </p:sp>
      <p:sp>
        <p:nvSpPr>
          <p:cNvPr id="5" name="页脚占位符 4"/>
          <p:cNvSpPr>
            <a:spLocks noGrp="1"/>
          </p:cNvSpPr>
          <p:nvPr>
            <p:ph type="ftr" sz="quarter" idx="11"/>
          </p:nvPr>
        </p:nvSpPr>
        <p:spPr>
          <a:xfrm>
            <a:off x="3281363" y="6356351"/>
            <a:ext cx="3343275" cy="365125"/>
          </a:xfrm>
          <a:prstGeom prst="rect">
            <a:avLst/>
          </a:prstGeom>
        </p:spPr>
        <p:txBody>
          <a:bodyPr/>
          <a:lstStyle/>
          <a:p>
            <a:endParaRPr kumimoji="1" lang="zh-CN" altLang="en-US" dirty="0"/>
          </a:p>
        </p:txBody>
      </p:sp>
      <p:sp>
        <p:nvSpPr>
          <p:cNvPr id="6" name="幻灯片编号占位符 5"/>
          <p:cNvSpPr>
            <a:spLocks noGrp="1"/>
          </p:cNvSpPr>
          <p:nvPr>
            <p:ph type="sldNum" sz="quarter" idx="12"/>
          </p:nvPr>
        </p:nvSpPr>
        <p:spPr>
          <a:xfrm>
            <a:off x="6996113" y="6356351"/>
            <a:ext cx="2228850" cy="365125"/>
          </a:xfrm>
          <a:prstGeom prst="rect">
            <a:avLst/>
          </a:prstGeom>
        </p:spPr>
        <p:txBody>
          <a:bodyPr/>
          <a:lstStyle/>
          <a:p>
            <a:fld id="{BE098251-C56B-694C-A4E8-67BD1E70D9B8}" type="slidenum">
              <a:rPr kumimoji="1" lang="zh-CN" altLang="en-US" smtClean="0"/>
              <a:t>‹#›</a:t>
            </a:fld>
            <a:endParaRPr kumimoji="1" lang="zh-CN" altLang="en-US"/>
          </a:p>
        </p:txBody>
      </p:sp>
      <p:sp>
        <p:nvSpPr>
          <p:cNvPr id="8" name="半闭框 7"/>
          <p:cNvSpPr/>
          <p:nvPr userDrawn="1"/>
        </p:nvSpPr>
        <p:spPr>
          <a:xfrm>
            <a:off x="1238250" y="1572155"/>
            <a:ext cx="357717" cy="1862667"/>
          </a:xfrm>
          <a:prstGeom prst="halfFrame">
            <a:avLst/>
          </a:prstGeom>
          <a:ln>
            <a:noFill/>
          </a:ln>
          <a:effectLst>
            <a:outerShdw blurRad="50800" dist="508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9" name="半闭框 8"/>
          <p:cNvSpPr/>
          <p:nvPr userDrawn="1"/>
        </p:nvSpPr>
        <p:spPr>
          <a:xfrm rot="10800000">
            <a:off x="8310033" y="1642536"/>
            <a:ext cx="357717" cy="1862667"/>
          </a:xfrm>
          <a:prstGeom prst="halfFrame">
            <a:avLst/>
          </a:prstGeom>
          <a:ln>
            <a:noFill/>
          </a:ln>
          <a:effectLst>
            <a:outerShdw blurRad="50800" dist="508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cxnSp>
        <p:nvCxnSpPr>
          <p:cNvPr id="13" name="直线连接符 12"/>
          <p:cNvCxnSpPr/>
          <p:nvPr userDrawn="1"/>
        </p:nvCxnSpPr>
        <p:spPr>
          <a:xfrm>
            <a:off x="4953000" y="4953093"/>
            <a:ext cx="3714750" cy="0"/>
          </a:xfrm>
          <a:prstGeom prst="line">
            <a:avLst/>
          </a:prstGeom>
          <a:ln w="38100" cap="rnd">
            <a:solidFill>
              <a:schemeClr val="tx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文本框 15"/>
          <p:cNvSpPr txBox="1"/>
          <p:nvPr userDrawn="1"/>
        </p:nvSpPr>
        <p:spPr>
          <a:xfrm>
            <a:off x="4865365" y="4121290"/>
            <a:ext cx="4742906" cy="967637"/>
          </a:xfrm>
          <a:prstGeom prst="rect">
            <a:avLst/>
          </a:prstGeom>
          <a:noFill/>
        </p:spPr>
        <p:txBody>
          <a:bodyPr wrap="square" rtlCol="0">
            <a:spAutoFit/>
          </a:bodyPr>
          <a:lstStyle/>
          <a:p>
            <a:r>
              <a:rPr kumimoji="1" lang="en-US" altLang="zh-CN" sz="1950" baseline="0" dirty="0"/>
              <a:t>Tsinghua KEG  &amp;  Alibaba DAMO Academy</a:t>
            </a:r>
          </a:p>
          <a:p>
            <a:endParaRPr kumimoji="1" lang="en-US" altLang="zh-CN" sz="488" baseline="0" dirty="0"/>
          </a:p>
          <a:p>
            <a:r>
              <a:rPr kumimoji="1" lang="en-US" altLang="zh-CN" sz="1300" baseline="0" dirty="0"/>
              <a:t>Ming Ding, Chang Zhou, </a:t>
            </a:r>
            <a:r>
              <a:rPr kumimoji="1" lang="en-US" altLang="zh-CN" sz="1300" baseline="0" dirty="0" err="1"/>
              <a:t>Qiben</a:t>
            </a:r>
            <a:r>
              <a:rPr kumimoji="1" lang="en-US" altLang="zh-CN" sz="1300" baseline="0" dirty="0"/>
              <a:t> Chen, </a:t>
            </a:r>
            <a:r>
              <a:rPr kumimoji="1" lang="en-US" altLang="zh-CN" sz="1300" baseline="0" dirty="0" err="1"/>
              <a:t>Hongxia</a:t>
            </a:r>
            <a:r>
              <a:rPr kumimoji="1" lang="en-US" altLang="zh-CN" sz="1300" baseline="0" dirty="0"/>
              <a:t> Yang, </a:t>
            </a:r>
            <a:r>
              <a:rPr kumimoji="1" lang="en-US" altLang="zh-CN" sz="1300" baseline="0" dirty="0" err="1"/>
              <a:t>Jie</a:t>
            </a:r>
            <a:r>
              <a:rPr kumimoji="1" lang="en-US" altLang="zh-CN" sz="1300" baseline="0" dirty="0"/>
              <a:t> Tang</a:t>
            </a:r>
          </a:p>
        </p:txBody>
      </p:sp>
    </p:spTree>
    <p:extLst>
      <p:ext uri="{BB962C8B-B14F-4D97-AF65-F5344CB8AC3E}">
        <p14:creationId xmlns:p14="http://schemas.microsoft.com/office/powerpoint/2010/main" val="468291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8664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638" y="4406908"/>
            <a:ext cx="84201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725225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50838" y="1196975"/>
            <a:ext cx="4492625" cy="49291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995867" y="1196975"/>
            <a:ext cx="4494212" cy="49291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94475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95300" y="274638"/>
            <a:ext cx="89154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032380"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032380"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49430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692560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603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4" y="273050"/>
            <a:ext cx="3259138"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873499" y="273058"/>
            <a:ext cx="553720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95304" y="1435103"/>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209101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513" y="4800600"/>
            <a:ext cx="59436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877634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350838" y="1196975"/>
            <a:ext cx="9139237" cy="49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11"/>
          <p:cNvSpPr>
            <a:spLocks noChangeArrowheads="1"/>
          </p:cNvSpPr>
          <p:nvPr userDrawn="1"/>
        </p:nvSpPr>
        <p:spPr bwMode="auto">
          <a:xfrm>
            <a:off x="0" y="0"/>
            <a:ext cx="9906000" cy="360363"/>
          </a:xfrm>
          <a:prstGeom prst="rect">
            <a:avLst/>
          </a:prstGeom>
          <a:gradFill rotWithShape="1">
            <a:gsLst>
              <a:gs pos="0">
                <a:srgbClr val="99CCFF"/>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Arial" charset="0"/>
                <a:ea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pPr eaLnBrk="1" hangingPunct="1">
              <a:defRPr/>
            </a:pPr>
            <a:endParaRPr kumimoji="0" lang="zh-CN" altLang="en-US" sz="1800"/>
          </a:p>
        </p:txBody>
      </p:sp>
      <p:sp>
        <p:nvSpPr>
          <p:cNvPr id="2" name="Rectangle 2"/>
          <p:cNvSpPr>
            <a:spLocks noGrp="1" noChangeArrowheads="1"/>
          </p:cNvSpPr>
          <p:nvPr>
            <p:ph type="title"/>
          </p:nvPr>
        </p:nvSpPr>
        <p:spPr bwMode="auto">
          <a:xfrm>
            <a:off x="271463" y="188913"/>
            <a:ext cx="9363075"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30" name="Rectangle 12"/>
          <p:cNvSpPr>
            <a:spLocks noChangeArrowheads="1"/>
          </p:cNvSpPr>
          <p:nvPr/>
        </p:nvSpPr>
        <p:spPr bwMode="auto">
          <a:xfrm>
            <a:off x="9490075" y="6453188"/>
            <a:ext cx="7191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defTabSz="762000">
              <a:defRPr kumimoji="1" sz="2400">
                <a:solidFill>
                  <a:schemeClr val="tx1"/>
                </a:solidFill>
                <a:latin typeface="Arial" charset="0"/>
                <a:ea typeface="宋体" charset="0"/>
              </a:defRPr>
            </a:lvl1pPr>
            <a:lvl2pPr marL="742950" indent="-285750" defTabSz="762000">
              <a:defRPr kumimoji="1" sz="2400">
                <a:solidFill>
                  <a:schemeClr val="tx1"/>
                </a:solidFill>
                <a:latin typeface="Arial" charset="0"/>
                <a:ea typeface="宋体" charset="0"/>
              </a:defRPr>
            </a:lvl2pPr>
            <a:lvl3pPr marL="1143000" indent="-228600" defTabSz="762000">
              <a:defRPr kumimoji="1" sz="2400">
                <a:solidFill>
                  <a:schemeClr val="tx1"/>
                </a:solidFill>
                <a:latin typeface="Arial" charset="0"/>
                <a:ea typeface="宋体" charset="0"/>
              </a:defRPr>
            </a:lvl3pPr>
            <a:lvl4pPr marL="1600200" indent="-228600" defTabSz="762000">
              <a:defRPr kumimoji="1" sz="2400">
                <a:solidFill>
                  <a:schemeClr val="tx1"/>
                </a:solidFill>
                <a:latin typeface="Arial" charset="0"/>
                <a:ea typeface="宋体" charset="0"/>
              </a:defRPr>
            </a:lvl4pPr>
            <a:lvl5pPr marL="2057400" indent="-228600" defTabSz="762000">
              <a:defRPr kumimoji="1" sz="2400">
                <a:solidFill>
                  <a:schemeClr val="tx1"/>
                </a:solidFill>
                <a:latin typeface="Arial" charset="0"/>
                <a:ea typeface="宋体" charset="0"/>
              </a:defRPr>
            </a:lvl5pPr>
            <a:lvl6pPr marL="2514600" indent="-228600" defTabSz="762000" fontAlgn="base">
              <a:spcBef>
                <a:spcPct val="0"/>
              </a:spcBef>
              <a:spcAft>
                <a:spcPct val="0"/>
              </a:spcAft>
              <a:defRPr kumimoji="1" sz="2400">
                <a:solidFill>
                  <a:schemeClr val="tx1"/>
                </a:solidFill>
                <a:latin typeface="Arial" charset="0"/>
                <a:ea typeface="宋体" charset="0"/>
              </a:defRPr>
            </a:lvl6pPr>
            <a:lvl7pPr marL="2971800" indent="-228600" defTabSz="762000" fontAlgn="base">
              <a:spcBef>
                <a:spcPct val="0"/>
              </a:spcBef>
              <a:spcAft>
                <a:spcPct val="0"/>
              </a:spcAft>
              <a:defRPr kumimoji="1" sz="2400">
                <a:solidFill>
                  <a:schemeClr val="tx1"/>
                </a:solidFill>
                <a:latin typeface="Arial" charset="0"/>
                <a:ea typeface="宋体" charset="0"/>
              </a:defRPr>
            </a:lvl7pPr>
            <a:lvl8pPr marL="3429000" indent="-228600" defTabSz="762000" fontAlgn="base">
              <a:spcBef>
                <a:spcPct val="0"/>
              </a:spcBef>
              <a:spcAft>
                <a:spcPct val="0"/>
              </a:spcAft>
              <a:defRPr kumimoji="1" sz="2400">
                <a:solidFill>
                  <a:schemeClr val="tx1"/>
                </a:solidFill>
                <a:latin typeface="Arial" charset="0"/>
                <a:ea typeface="宋体" charset="0"/>
              </a:defRPr>
            </a:lvl8pPr>
            <a:lvl9pPr marL="3886200" indent="-228600" defTabSz="762000" fontAlgn="base">
              <a:spcBef>
                <a:spcPct val="0"/>
              </a:spcBef>
              <a:spcAft>
                <a:spcPct val="0"/>
              </a:spcAft>
              <a:defRPr kumimoji="1" sz="2400">
                <a:solidFill>
                  <a:schemeClr val="tx1"/>
                </a:solidFill>
                <a:latin typeface="Arial" charset="0"/>
                <a:ea typeface="宋体" charset="0"/>
              </a:defRPr>
            </a:lvl9pPr>
          </a:lstStyle>
          <a:p>
            <a:pPr eaLnBrk="1" hangingPunct="1">
              <a:defRPr/>
            </a:pPr>
            <a:fld id="{00E93E34-BC81-D641-8951-02C27D1DE994}" type="slidenum">
              <a:rPr lang="en-US" altLang="ja-JP" sz="1200" smtClean="0">
                <a:solidFill>
                  <a:schemeClr val="bg1">
                    <a:lumMod val="50000"/>
                  </a:schemeClr>
                </a:solidFill>
                <a:latin typeface="Times New Roman" charset="0"/>
                <a:ea typeface="MS PGothic" charset="-128"/>
              </a:rPr>
              <a:pPr eaLnBrk="1" hangingPunct="1">
                <a:defRPr/>
              </a:pPr>
              <a:t>‹#›</a:t>
            </a:fld>
            <a:endParaRPr lang="en-US" altLang="ja-JP" sz="1200" dirty="0">
              <a:solidFill>
                <a:schemeClr val="bg1">
                  <a:lumMod val="50000"/>
                </a:schemeClr>
              </a:solidFill>
              <a:latin typeface="Times New Roman" charset="0"/>
              <a:ea typeface="MS PGothic" charset="-128"/>
            </a:endParaRPr>
          </a:p>
        </p:txBody>
      </p:sp>
    </p:spTree>
  </p:cSld>
  <p:clrMap bg1="lt1" tx1="dk1" bg2="lt2" tx2="dk2" accent1="accent1" accent2="accent2" accent3="accent3" accent4="accent4" accent5="accent5" accent6="accent6" hlink="hlink" folHlink="folHlink"/>
  <p:sldLayoutIdLst>
    <p:sldLayoutId id="2147484281" r:id="rId1"/>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 id="2147484279" r:id="rId13"/>
    <p:sldLayoutId id="2147484280" r:id="rId14"/>
    <p:sldLayoutId id="2147484282" r:id="rId15"/>
    <p:sldLayoutId id="2147484283" r:id="rId16"/>
  </p:sldLayoutIdLst>
  <p:txStyles>
    <p:titleStyle>
      <a:lvl1pPr algn="ctr" rtl="0" eaLnBrk="0" fontAlgn="base" hangingPunct="0">
        <a:spcBef>
          <a:spcPct val="0"/>
        </a:spcBef>
        <a:spcAft>
          <a:spcPct val="0"/>
        </a:spcAft>
        <a:defRPr kumimoji="1" sz="3600">
          <a:solidFill>
            <a:schemeClr val="tx2"/>
          </a:solidFill>
          <a:latin typeface="+mj-lt"/>
          <a:ea typeface="+mj-ea"/>
          <a:cs typeface="宋体" charset="0"/>
        </a:defRPr>
      </a:lvl1pPr>
      <a:lvl2pPr algn="ctr" rtl="0" eaLnBrk="0" fontAlgn="base" hangingPunct="0">
        <a:spcBef>
          <a:spcPct val="0"/>
        </a:spcBef>
        <a:spcAft>
          <a:spcPct val="0"/>
        </a:spcAft>
        <a:defRPr kumimoji="1" sz="3600">
          <a:solidFill>
            <a:schemeClr val="tx2"/>
          </a:solidFill>
          <a:latin typeface="Arial" charset="0"/>
          <a:ea typeface="宋体" pitchFamily="2" charset="-122"/>
          <a:cs typeface="宋体" charset="0"/>
        </a:defRPr>
      </a:lvl2pPr>
      <a:lvl3pPr algn="ctr" rtl="0" eaLnBrk="0" fontAlgn="base" hangingPunct="0">
        <a:spcBef>
          <a:spcPct val="0"/>
        </a:spcBef>
        <a:spcAft>
          <a:spcPct val="0"/>
        </a:spcAft>
        <a:defRPr kumimoji="1" sz="3600">
          <a:solidFill>
            <a:schemeClr val="tx2"/>
          </a:solidFill>
          <a:latin typeface="Arial" charset="0"/>
          <a:ea typeface="宋体" pitchFamily="2" charset="-122"/>
          <a:cs typeface="宋体" charset="0"/>
        </a:defRPr>
      </a:lvl3pPr>
      <a:lvl4pPr algn="ctr" rtl="0" eaLnBrk="0" fontAlgn="base" hangingPunct="0">
        <a:spcBef>
          <a:spcPct val="0"/>
        </a:spcBef>
        <a:spcAft>
          <a:spcPct val="0"/>
        </a:spcAft>
        <a:defRPr kumimoji="1" sz="3600">
          <a:solidFill>
            <a:schemeClr val="tx2"/>
          </a:solidFill>
          <a:latin typeface="Arial" charset="0"/>
          <a:ea typeface="宋体" pitchFamily="2" charset="-122"/>
          <a:cs typeface="宋体" charset="0"/>
        </a:defRPr>
      </a:lvl4pPr>
      <a:lvl5pPr algn="ctr" rtl="0" eaLnBrk="0" fontAlgn="base" hangingPunct="0">
        <a:spcBef>
          <a:spcPct val="0"/>
        </a:spcBef>
        <a:spcAft>
          <a:spcPct val="0"/>
        </a:spcAft>
        <a:defRPr kumimoji="1" sz="3600">
          <a:solidFill>
            <a:schemeClr val="tx2"/>
          </a:solidFill>
          <a:latin typeface="Arial" charset="0"/>
          <a:ea typeface="宋体" pitchFamily="2" charset="-122"/>
          <a:cs typeface="宋体" charset="0"/>
        </a:defRPr>
      </a:lvl5pPr>
      <a:lvl6pPr marL="457200" algn="ctr" rtl="0" fontAlgn="base">
        <a:spcBef>
          <a:spcPct val="0"/>
        </a:spcBef>
        <a:spcAft>
          <a:spcPct val="0"/>
        </a:spcAft>
        <a:defRPr sz="4000">
          <a:solidFill>
            <a:schemeClr val="tx2"/>
          </a:solidFill>
          <a:latin typeface="Arial" charset="0"/>
          <a:ea typeface="宋体" pitchFamily="2" charset="-122"/>
        </a:defRPr>
      </a:lvl6pPr>
      <a:lvl7pPr marL="914400" algn="ctr" rtl="0" fontAlgn="base">
        <a:spcBef>
          <a:spcPct val="0"/>
        </a:spcBef>
        <a:spcAft>
          <a:spcPct val="0"/>
        </a:spcAft>
        <a:defRPr sz="4000">
          <a:solidFill>
            <a:schemeClr val="tx2"/>
          </a:solidFill>
          <a:latin typeface="Arial" charset="0"/>
          <a:ea typeface="宋体" pitchFamily="2" charset="-122"/>
        </a:defRPr>
      </a:lvl7pPr>
      <a:lvl8pPr marL="1371600" algn="ctr" rtl="0" fontAlgn="base">
        <a:spcBef>
          <a:spcPct val="0"/>
        </a:spcBef>
        <a:spcAft>
          <a:spcPct val="0"/>
        </a:spcAft>
        <a:defRPr sz="4000">
          <a:solidFill>
            <a:schemeClr val="tx2"/>
          </a:solidFill>
          <a:latin typeface="Arial" charset="0"/>
          <a:ea typeface="宋体" pitchFamily="2" charset="-122"/>
        </a:defRPr>
      </a:lvl8pPr>
      <a:lvl9pPr marL="1828800" algn="ctr" rtl="0" fontAlgn="base">
        <a:spcBef>
          <a:spcPct val="0"/>
        </a:spcBef>
        <a:spcAft>
          <a:spcPct val="0"/>
        </a:spcAft>
        <a:defRPr sz="40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宋体" charset="0"/>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keg.cs.tsinghua.edu.cn/jietan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2.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670.png"/><Relationship Id="rId13" Type="http://schemas.openxmlformats.org/officeDocument/2006/relationships/image" Target="../media/image340.png"/><Relationship Id="rId3" Type="http://schemas.openxmlformats.org/officeDocument/2006/relationships/image" Target="../media/image25.png"/><Relationship Id="rId7" Type="http://schemas.openxmlformats.org/officeDocument/2006/relationships/image" Target="../media/image510.png"/><Relationship Id="rId12" Type="http://schemas.openxmlformats.org/officeDocument/2006/relationships/image" Target="../media/image73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20.png"/><Relationship Id="rId11"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800.png"/><Relationship Id="rId4" Type="http://schemas.openxmlformats.org/officeDocument/2006/relationships/image" Target="../media/image26.png"/><Relationship Id="rId9" Type="http://schemas.openxmlformats.org/officeDocument/2006/relationships/image" Target="../media/image700.png"/><Relationship Id="rId14" Type="http://schemas.openxmlformats.org/officeDocument/2006/relationships/image" Target="../media/image350.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8.emf"/><Relationship Id="rId7"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emf"/><Relationship Id="rId5" Type="http://schemas.openxmlformats.org/officeDocument/2006/relationships/image" Target="../media/image10.emf"/><Relationship Id="rId4" Type="http://schemas.openxmlformats.org/officeDocument/2006/relationships/image" Target="../media/image9.emf"/><Relationship Id="rId9" Type="http://schemas.openxmlformats.org/officeDocument/2006/relationships/image" Target="../media/image12.emf"/></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github.com/THUDM/CogQA"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keg.cs.tsinghua.edu.cn/cogd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 Id="rId5" Type="http://schemas.openxmlformats.org/officeDocument/2006/relationships/image" Target="../media/image56.jpeg"/><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keg.cs.tsinghua.edu.cn/jietang"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keg.cs.tsinghua.edu.cn/jietang"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hyperlink" Target="https://github.com/THUDM/CogQA" TargetMode="External"/><Relationship Id="rId4" Type="http://schemas.openxmlformats.org/officeDocument/2006/relationships/hyperlink" Target="https://keg.cs.tsinghua.edu.cn/cogdl/"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8.emf"/><Relationship Id="rId7"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emf"/><Relationship Id="rId5" Type="http://schemas.openxmlformats.org/officeDocument/2006/relationships/image" Target="../media/image10.emf"/><Relationship Id="rId4" Type="http://schemas.openxmlformats.org/officeDocument/2006/relationships/image" Target="../media/image9.emf"/><Relationship Id="rId9"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8464" y="1808820"/>
            <a:ext cx="9649072" cy="2299965"/>
          </a:xfrm>
        </p:spPr>
        <p:txBody>
          <a:bodyPr/>
          <a:lstStyle/>
          <a:p>
            <a:pPr>
              <a:spcBef>
                <a:spcPts val="1200"/>
              </a:spcBef>
            </a:pPr>
            <a:r>
              <a:rPr lang="en-US" altLang="zh-CN" sz="4000" dirty="0">
                <a:solidFill>
                  <a:srgbClr val="C00000"/>
                </a:solidFill>
                <a:ea typeface="SimHei" charset="-122"/>
                <a:cs typeface="SimHei" charset="-122"/>
              </a:rPr>
              <a:t>Cognitive Graph </a:t>
            </a:r>
            <a:r>
              <a:rPr lang="en-US" altLang="zh-CN" sz="4000" dirty="0">
                <a:solidFill>
                  <a:schemeClr val="tx1"/>
                </a:solidFill>
                <a:ea typeface="SimHei" charset="-122"/>
                <a:cs typeface="SimHei" charset="-122"/>
              </a:rPr>
              <a:t>for Understanding, Reasoning, and Decision</a:t>
            </a:r>
            <a:endParaRPr lang="zh-CN" altLang="en-US" sz="4000" dirty="0">
              <a:solidFill>
                <a:schemeClr val="tx1"/>
              </a:solidFill>
              <a:ea typeface="SimHei" charset="-122"/>
              <a:cs typeface="SimHei" charset="-122"/>
            </a:endParaRPr>
          </a:p>
        </p:txBody>
      </p:sp>
      <p:sp>
        <p:nvSpPr>
          <p:cNvPr id="3" name="副标题 2"/>
          <p:cNvSpPr>
            <a:spLocks noGrp="1"/>
          </p:cNvSpPr>
          <p:nvPr>
            <p:ph type="subTitle" idx="1"/>
          </p:nvPr>
        </p:nvSpPr>
        <p:spPr>
          <a:xfrm>
            <a:off x="380492" y="4437112"/>
            <a:ext cx="9037004" cy="1728192"/>
          </a:xfrm>
        </p:spPr>
        <p:txBody>
          <a:bodyPr/>
          <a:lstStyle/>
          <a:p>
            <a:r>
              <a:rPr lang="en-US" altLang="zh-CN" sz="3600" dirty="0" err="1"/>
              <a:t>Jie</a:t>
            </a:r>
            <a:r>
              <a:rPr lang="en-US" altLang="zh-CN" sz="3600" dirty="0"/>
              <a:t> Tang</a:t>
            </a:r>
            <a:endParaRPr lang="en-US" altLang="zh-CN" sz="3600" baseline="30000" dirty="0"/>
          </a:p>
          <a:p>
            <a:r>
              <a:rPr lang="en-US" altLang="zh-CN" sz="2400" dirty="0"/>
              <a:t>Computer Science</a:t>
            </a:r>
          </a:p>
          <a:p>
            <a:r>
              <a:rPr lang="en-US" altLang="zh-CN" sz="2400" dirty="0"/>
              <a:t>Tsinghua University</a:t>
            </a:r>
          </a:p>
        </p:txBody>
      </p:sp>
      <p:sp>
        <p:nvSpPr>
          <p:cNvPr id="4" name="Rectangle 3"/>
          <p:cNvSpPr/>
          <p:nvPr/>
        </p:nvSpPr>
        <p:spPr>
          <a:xfrm>
            <a:off x="0" y="6408712"/>
            <a:ext cx="9906000" cy="4766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324000" rtlCol="0" anchor="ctr"/>
          <a:lstStyle/>
          <a:p>
            <a:pPr marL="0" lvl="1"/>
            <a:r>
              <a:rPr lang="en-US" dirty="0">
                <a:solidFill>
                  <a:schemeClr val="tx1"/>
                </a:solidFill>
              </a:rPr>
              <a:t>The slides can </a:t>
            </a:r>
            <a:r>
              <a:rPr lang="en-US">
                <a:solidFill>
                  <a:schemeClr val="tx1"/>
                </a:solidFill>
              </a:rPr>
              <a:t>be downloaded at              </a:t>
            </a:r>
            <a:r>
              <a:rPr lang="en-US" dirty="0">
                <a:solidFill>
                  <a:schemeClr val="tx1"/>
                </a:solidFill>
                <a:hlinkClick r:id="rId3"/>
              </a:rPr>
              <a:t>http://keg.cs.tsinghua.edu.cn/jietang</a:t>
            </a:r>
            <a:endParaRPr lang="en-US" dirty="0">
              <a:solidFill>
                <a:schemeClr val="tx1"/>
              </a:solidFill>
            </a:endParaRPr>
          </a:p>
        </p:txBody>
      </p:sp>
    </p:spTree>
    <p:extLst>
      <p:ext uri="{BB962C8B-B14F-4D97-AF65-F5344CB8AC3E}">
        <p14:creationId xmlns:p14="http://schemas.microsoft.com/office/powerpoint/2010/main" val="260153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14992-372C-9E42-BAC0-61AF0A791F07}"/>
              </a:ext>
            </a:extLst>
          </p:cNvPr>
          <p:cNvSpPr>
            <a:spLocks noGrp="1"/>
          </p:cNvSpPr>
          <p:nvPr>
            <p:ph type="title"/>
          </p:nvPr>
        </p:nvSpPr>
        <p:spPr/>
        <p:txBody>
          <a:bodyPr/>
          <a:lstStyle/>
          <a:p>
            <a:r>
              <a:rPr lang="en-US" dirty="0"/>
              <a:t>Connecting to Cognitive Science</a:t>
            </a:r>
          </a:p>
        </p:txBody>
      </p:sp>
      <p:sp>
        <p:nvSpPr>
          <p:cNvPr id="6" name="Rectangle 5">
            <a:extLst>
              <a:ext uri="{FF2B5EF4-FFF2-40B4-BE49-F238E27FC236}">
                <a16:creationId xmlns:a16="http://schemas.microsoft.com/office/drawing/2014/main" id="{E585AE35-8153-E94F-BBE4-8FB6AC144D8B}"/>
              </a:ext>
            </a:extLst>
          </p:cNvPr>
          <p:cNvSpPr/>
          <p:nvPr/>
        </p:nvSpPr>
        <p:spPr>
          <a:xfrm>
            <a:off x="2828764" y="4847335"/>
            <a:ext cx="4212468" cy="792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Dual Process Theory</a:t>
            </a:r>
          </a:p>
        </p:txBody>
      </p:sp>
      <p:grpSp>
        <p:nvGrpSpPr>
          <p:cNvPr id="11" name="Group 10">
            <a:extLst>
              <a:ext uri="{FF2B5EF4-FFF2-40B4-BE49-F238E27FC236}">
                <a16:creationId xmlns:a16="http://schemas.microsoft.com/office/drawing/2014/main" id="{26687FC7-E883-C849-9E4B-30026363BC10}"/>
              </a:ext>
            </a:extLst>
          </p:cNvPr>
          <p:cNvGrpSpPr/>
          <p:nvPr/>
        </p:nvGrpSpPr>
        <p:grpSpPr>
          <a:xfrm>
            <a:off x="1496616" y="1556792"/>
            <a:ext cx="6402362" cy="3218534"/>
            <a:chOff x="1496616" y="1556792"/>
            <a:chExt cx="6402362" cy="3218534"/>
          </a:xfrm>
        </p:grpSpPr>
        <p:sp>
          <p:nvSpPr>
            <p:cNvPr id="4" name="Rounded Rectangle 3">
              <a:extLst>
                <a:ext uri="{FF2B5EF4-FFF2-40B4-BE49-F238E27FC236}">
                  <a16:creationId xmlns:a16="http://schemas.microsoft.com/office/drawing/2014/main" id="{8F1DE631-E228-9E48-A4B2-692FCC0ECCFC}"/>
                </a:ext>
              </a:extLst>
            </p:cNvPr>
            <p:cNvSpPr/>
            <p:nvPr/>
          </p:nvSpPr>
          <p:spPr>
            <a:xfrm>
              <a:off x="1496616" y="2327055"/>
              <a:ext cx="2664296" cy="1656184"/>
            </a:xfrm>
            <a:prstGeom prst="roundRect">
              <a:avLst/>
            </a:prstGeom>
            <a:solidFill>
              <a:srgbClr val="C7EEFE"/>
            </a:solidFill>
            <a:ln>
              <a:solidFill>
                <a:srgbClr val="34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C00000"/>
                  </a:solidFill>
                </a:rPr>
                <a:t>System 1</a:t>
              </a:r>
            </a:p>
            <a:p>
              <a:pPr algn="ctr"/>
              <a:r>
                <a:rPr lang="en-US" sz="3600" dirty="0">
                  <a:solidFill>
                    <a:schemeClr val="tx1"/>
                  </a:solidFill>
                </a:rPr>
                <a:t>Intuitive</a:t>
              </a:r>
            </a:p>
          </p:txBody>
        </p:sp>
        <p:sp>
          <p:nvSpPr>
            <p:cNvPr id="5" name="Rounded Rectangle 4">
              <a:extLst>
                <a:ext uri="{FF2B5EF4-FFF2-40B4-BE49-F238E27FC236}">
                  <a16:creationId xmlns:a16="http://schemas.microsoft.com/office/drawing/2014/main" id="{34195235-1B9A-C34E-8FC5-61BBD9DF7E2F}"/>
                </a:ext>
              </a:extLst>
            </p:cNvPr>
            <p:cNvSpPr/>
            <p:nvPr/>
          </p:nvSpPr>
          <p:spPr>
            <a:xfrm>
              <a:off x="5234682" y="2327055"/>
              <a:ext cx="2664296" cy="1656184"/>
            </a:xfrm>
            <a:prstGeom prst="roundRect">
              <a:avLst/>
            </a:prstGeom>
            <a:solidFill>
              <a:srgbClr val="C7EEFE"/>
            </a:solidFill>
            <a:ln>
              <a:solidFill>
                <a:srgbClr val="34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C00000"/>
                  </a:solidFill>
                </a:rPr>
                <a:t>System 2</a:t>
              </a:r>
            </a:p>
            <a:p>
              <a:pPr algn="ctr"/>
              <a:r>
                <a:rPr lang="en-US" sz="3600" dirty="0">
                  <a:solidFill>
                    <a:schemeClr val="tx1"/>
                  </a:solidFill>
                </a:rPr>
                <a:t>Analytic</a:t>
              </a:r>
            </a:p>
          </p:txBody>
        </p:sp>
        <p:sp>
          <p:nvSpPr>
            <p:cNvPr id="8" name="Arc 7">
              <a:extLst>
                <a:ext uri="{FF2B5EF4-FFF2-40B4-BE49-F238E27FC236}">
                  <a16:creationId xmlns:a16="http://schemas.microsoft.com/office/drawing/2014/main" id="{64FA8C55-4CC4-F440-B5C3-A317018C7795}"/>
                </a:ext>
              </a:extLst>
            </p:cNvPr>
            <p:cNvSpPr/>
            <p:nvPr/>
          </p:nvSpPr>
          <p:spPr>
            <a:xfrm>
              <a:off x="3080792" y="1556792"/>
              <a:ext cx="3168352" cy="1456705"/>
            </a:xfrm>
            <a:prstGeom prst="arc">
              <a:avLst>
                <a:gd name="adj1" fmla="val 10801702"/>
                <a:gd name="adj2" fmla="val 0"/>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Arc 8">
              <a:extLst>
                <a:ext uri="{FF2B5EF4-FFF2-40B4-BE49-F238E27FC236}">
                  <a16:creationId xmlns:a16="http://schemas.microsoft.com/office/drawing/2014/main" id="{1D4575B3-05F6-2042-BFD4-AA1588B4E8EE}"/>
                </a:ext>
              </a:extLst>
            </p:cNvPr>
            <p:cNvSpPr/>
            <p:nvPr/>
          </p:nvSpPr>
          <p:spPr>
            <a:xfrm rot="10800000">
              <a:off x="3113621" y="3318621"/>
              <a:ext cx="3168352" cy="1456705"/>
            </a:xfrm>
            <a:prstGeom prst="arc">
              <a:avLst>
                <a:gd name="adj1" fmla="val 10801702"/>
                <a:gd name="adj2" fmla="val 0"/>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0" name="TextBox 9">
            <a:extLst>
              <a:ext uri="{FF2B5EF4-FFF2-40B4-BE49-F238E27FC236}">
                <a16:creationId xmlns:a16="http://schemas.microsoft.com/office/drawing/2014/main" id="{3BFE2E53-DF7F-5944-9AB3-6C8C612D1118}"/>
              </a:ext>
            </a:extLst>
          </p:cNvPr>
          <p:cNvSpPr txBox="1"/>
          <p:nvPr/>
        </p:nvSpPr>
        <p:spPr>
          <a:xfrm>
            <a:off x="0" y="6551766"/>
            <a:ext cx="9906000" cy="261610"/>
          </a:xfrm>
          <a:prstGeom prst="rect">
            <a:avLst/>
          </a:prstGeom>
          <a:noFill/>
        </p:spPr>
        <p:txBody>
          <a:bodyPr wrap="square" rtlCol="0">
            <a:spAutoFit/>
          </a:bodyPr>
          <a:lstStyle/>
          <a:p>
            <a:pPr marL="228600" indent="-228600">
              <a:buFont typeface="+mj-lt"/>
              <a:buAutoNum type="arabicPeriod"/>
            </a:pPr>
            <a:r>
              <a:rPr lang="en-US" altLang="zh-CN" sz="1100" dirty="0">
                <a:latin typeface="Century" charset="0"/>
                <a:ea typeface="Century" charset="0"/>
                <a:cs typeface="Century" charset="0"/>
              </a:rPr>
              <a:t>Jonathan St BT Evans. 1984. Heuristic and analytic processes in reasoning. British Journal of Psychology, 75(4):451–468.</a:t>
            </a:r>
          </a:p>
        </p:txBody>
      </p:sp>
    </p:spTree>
    <p:extLst>
      <p:ext uri="{BB962C8B-B14F-4D97-AF65-F5344CB8AC3E}">
        <p14:creationId xmlns:p14="http://schemas.microsoft.com/office/powerpoint/2010/main" val="2545113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Reasoning w/ Cognitive Graph</a:t>
            </a:r>
            <a:endParaRPr lang="en-US" dirty="0"/>
          </a:p>
        </p:txBody>
      </p:sp>
      <p:sp>
        <p:nvSpPr>
          <p:cNvPr id="3" name="Content Placeholder 2"/>
          <p:cNvSpPr>
            <a:spLocks noGrp="1"/>
          </p:cNvSpPr>
          <p:nvPr>
            <p:ph idx="1"/>
          </p:nvPr>
        </p:nvSpPr>
        <p:spPr>
          <a:xfrm>
            <a:off x="734897" y="1268760"/>
            <a:ext cx="8436219" cy="4463853"/>
          </a:xfrm>
        </p:spPr>
        <p:txBody>
          <a:bodyPr/>
          <a:lstStyle/>
          <a:p>
            <a:r>
              <a:rPr lang="en-US" altLang="zh-CN" dirty="0"/>
              <a:t>System</a:t>
            </a:r>
            <a:r>
              <a:rPr lang="zh-CN" altLang="en-US" dirty="0"/>
              <a:t> </a:t>
            </a:r>
            <a:r>
              <a:rPr lang="en-US" altLang="zh-CN" dirty="0"/>
              <a:t>1:</a:t>
            </a:r>
            <a:endParaRPr lang="en-US" dirty="0"/>
          </a:p>
          <a:p>
            <a:pPr lvl="1"/>
            <a:r>
              <a:rPr lang="en-US" altLang="zh-CN" dirty="0">
                <a:solidFill>
                  <a:srgbClr val="C00000"/>
                </a:solidFill>
              </a:rPr>
              <a:t>Knowledge expansion</a:t>
            </a:r>
            <a:r>
              <a:rPr lang="zh-CN" altLang="en-US" dirty="0"/>
              <a:t> </a:t>
            </a:r>
            <a:r>
              <a:rPr lang="en-US" altLang="zh-CN" dirty="0"/>
              <a:t>by</a:t>
            </a:r>
            <a:r>
              <a:rPr lang="zh-CN" altLang="en-US" dirty="0"/>
              <a:t> </a:t>
            </a:r>
            <a:r>
              <a:rPr lang="en-US" altLang="zh-CN" dirty="0"/>
              <a:t>association</a:t>
            </a:r>
            <a:r>
              <a:rPr lang="zh-CN" altLang="en-US" dirty="0">
                <a:solidFill>
                  <a:srgbClr val="FF0000"/>
                </a:solidFill>
              </a:rPr>
              <a:t> </a:t>
            </a:r>
            <a:r>
              <a:rPr lang="en-US" altLang="zh-CN" dirty="0"/>
              <a:t>in</a:t>
            </a:r>
            <a:r>
              <a:rPr lang="zh-CN" altLang="en-US" dirty="0"/>
              <a:t> </a:t>
            </a:r>
            <a:r>
              <a:rPr lang="en-US" altLang="zh-CN" dirty="0"/>
              <a:t>text</a:t>
            </a:r>
            <a:r>
              <a:rPr lang="zh-CN" altLang="en-US" dirty="0"/>
              <a:t> </a:t>
            </a:r>
            <a:r>
              <a:rPr lang="en-US" altLang="zh-CN" dirty="0"/>
              <a:t>when</a:t>
            </a:r>
            <a:r>
              <a:rPr lang="zh-CN" altLang="en-US" dirty="0"/>
              <a:t> </a:t>
            </a:r>
            <a:r>
              <a:rPr lang="en-US" altLang="zh-CN" dirty="0"/>
              <a:t>reading</a:t>
            </a:r>
          </a:p>
          <a:p>
            <a:pPr lvl="1"/>
            <a:endParaRPr lang="en-US" altLang="zh-CN" dirty="0"/>
          </a:p>
          <a:p>
            <a:r>
              <a:rPr lang="en-US" altLang="zh-CN" dirty="0"/>
              <a:t>System</a:t>
            </a:r>
            <a:r>
              <a:rPr lang="zh-CN" altLang="en-US" dirty="0"/>
              <a:t> </a:t>
            </a:r>
            <a:r>
              <a:rPr lang="en-US" altLang="zh-CN" dirty="0"/>
              <a:t>2:</a:t>
            </a:r>
          </a:p>
          <a:p>
            <a:pPr lvl="1"/>
            <a:r>
              <a:rPr lang="en-US" altLang="zh-CN" dirty="0">
                <a:solidFill>
                  <a:srgbClr val="C00000"/>
                </a:solidFill>
              </a:rPr>
              <a:t>Decision making</a:t>
            </a:r>
            <a:r>
              <a:rPr lang="en-US" altLang="zh-CN" dirty="0"/>
              <a:t> w/ all the information</a:t>
            </a:r>
          </a:p>
          <a:p>
            <a:endParaRPr lang="en-US" dirty="0"/>
          </a:p>
        </p:txBody>
      </p:sp>
      <p:grpSp>
        <p:nvGrpSpPr>
          <p:cNvPr id="4" name="Group 3">
            <a:extLst>
              <a:ext uri="{FF2B5EF4-FFF2-40B4-BE49-F238E27FC236}">
                <a16:creationId xmlns:a16="http://schemas.microsoft.com/office/drawing/2014/main" id="{98133EF9-8C84-9740-95F8-464664FFF5A0}"/>
              </a:ext>
            </a:extLst>
          </p:cNvPr>
          <p:cNvGrpSpPr>
            <a:grpSpLocks noChangeAspect="1"/>
          </p:cNvGrpSpPr>
          <p:nvPr/>
        </p:nvGrpSpPr>
        <p:grpSpPr>
          <a:xfrm>
            <a:off x="5748194" y="4725144"/>
            <a:ext cx="3734960" cy="1877603"/>
            <a:chOff x="1496616" y="1556792"/>
            <a:chExt cx="6402362" cy="3218534"/>
          </a:xfrm>
        </p:grpSpPr>
        <p:sp>
          <p:nvSpPr>
            <p:cNvPr id="5" name="Rounded Rectangle 4">
              <a:extLst>
                <a:ext uri="{FF2B5EF4-FFF2-40B4-BE49-F238E27FC236}">
                  <a16:creationId xmlns:a16="http://schemas.microsoft.com/office/drawing/2014/main" id="{AE63726F-6410-5A4A-B98A-E631C37FAF23}"/>
                </a:ext>
              </a:extLst>
            </p:cNvPr>
            <p:cNvSpPr/>
            <p:nvPr/>
          </p:nvSpPr>
          <p:spPr>
            <a:xfrm>
              <a:off x="1496616" y="2327055"/>
              <a:ext cx="2664296" cy="1656184"/>
            </a:xfrm>
            <a:prstGeom prst="roundRect">
              <a:avLst/>
            </a:prstGeom>
            <a:solidFill>
              <a:srgbClr val="C7EEFE"/>
            </a:solidFill>
            <a:ln>
              <a:solidFill>
                <a:srgbClr val="34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System 1</a:t>
              </a:r>
            </a:p>
            <a:p>
              <a:pPr algn="ctr"/>
              <a:r>
                <a:rPr lang="en-US" dirty="0">
                  <a:solidFill>
                    <a:schemeClr val="tx1"/>
                  </a:solidFill>
                </a:rPr>
                <a:t>Intuitive</a:t>
              </a:r>
            </a:p>
          </p:txBody>
        </p:sp>
        <p:sp>
          <p:nvSpPr>
            <p:cNvPr id="6" name="Rounded Rectangle 5">
              <a:extLst>
                <a:ext uri="{FF2B5EF4-FFF2-40B4-BE49-F238E27FC236}">
                  <a16:creationId xmlns:a16="http://schemas.microsoft.com/office/drawing/2014/main" id="{F77B7F61-D018-B24A-A283-C5208323565E}"/>
                </a:ext>
              </a:extLst>
            </p:cNvPr>
            <p:cNvSpPr/>
            <p:nvPr/>
          </p:nvSpPr>
          <p:spPr>
            <a:xfrm>
              <a:off x="5234682" y="2327055"/>
              <a:ext cx="2664296" cy="1656184"/>
            </a:xfrm>
            <a:prstGeom prst="roundRect">
              <a:avLst/>
            </a:prstGeom>
            <a:solidFill>
              <a:srgbClr val="C7EEFE"/>
            </a:solidFill>
            <a:ln>
              <a:solidFill>
                <a:srgbClr val="34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System 2</a:t>
              </a:r>
            </a:p>
            <a:p>
              <a:pPr algn="ctr"/>
              <a:r>
                <a:rPr lang="en-US" dirty="0">
                  <a:solidFill>
                    <a:schemeClr val="tx1"/>
                  </a:solidFill>
                </a:rPr>
                <a:t>Analytic</a:t>
              </a:r>
            </a:p>
          </p:txBody>
        </p:sp>
        <p:sp>
          <p:nvSpPr>
            <p:cNvPr id="7" name="Arc 6">
              <a:extLst>
                <a:ext uri="{FF2B5EF4-FFF2-40B4-BE49-F238E27FC236}">
                  <a16:creationId xmlns:a16="http://schemas.microsoft.com/office/drawing/2014/main" id="{A9C9A15F-49D6-C040-B360-D3606BAB8222}"/>
                </a:ext>
              </a:extLst>
            </p:cNvPr>
            <p:cNvSpPr/>
            <p:nvPr/>
          </p:nvSpPr>
          <p:spPr>
            <a:xfrm>
              <a:off x="3080792" y="1556792"/>
              <a:ext cx="3168352" cy="1456705"/>
            </a:xfrm>
            <a:prstGeom prst="arc">
              <a:avLst>
                <a:gd name="adj1" fmla="val 10801702"/>
                <a:gd name="adj2" fmla="val 0"/>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8" name="Arc 7">
              <a:extLst>
                <a:ext uri="{FF2B5EF4-FFF2-40B4-BE49-F238E27FC236}">
                  <a16:creationId xmlns:a16="http://schemas.microsoft.com/office/drawing/2014/main" id="{342C3A45-D68E-EC41-878D-841F04EC00F6}"/>
                </a:ext>
              </a:extLst>
            </p:cNvPr>
            <p:cNvSpPr/>
            <p:nvPr/>
          </p:nvSpPr>
          <p:spPr>
            <a:xfrm rot="10800000">
              <a:off x="3113621" y="3318621"/>
              <a:ext cx="3168352" cy="1456705"/>
            </a:xfrm>
            <a:prstGeom prst="arc">
              <a:avLst>
                <a:gd name="adj1" fmla="val 10801702"/>
                <a:gd name="adj2" fmla="val 0"/>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spTree>
    <p:extLst>
      <p:ext uri="{BB962C8B-B14F-4D97-AF65-F5344CB8AC3E}">
        <p14:creationId xmlns:p14="http://schemas.microsoft.com/office/powerpoint/2010/main" val="4108304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CogQA</a:t>
            </a:r>
            <a:r>
              <a:rPr lang="en-US" altLang="zh-CN" dirty="0"/>
              <a:t>: Cognitive Graph for QA</a:t>
            </a:r>
            <a:endParaRPr lang="en-US" dirty="0"/>
          </a:p>
        </p:txBody>
      </p:sp>
      <p:sp>
        <p:nvSpPr>
          <p:cNvPr id="5" name="Content Placeholder 4"/>
          <p:cNvSpPr>
            <a:spLocks noGrp="1"/>
          </p:cNvSpPr>
          <p:nvPr>
            <p:ph idx="1"/>
          </p:nvPr>
        </p:nvSpPr>
        <p:spPr>
          <a:xfrm>
            <a:off x="631588" y="956462"/>
            <a:ext cx="9002950" cy="2904586"/>
          </a:xfrm>
        </p:spPr>
        <p:txBody>
          <a:bodyPr/>
          <a:lstStyle/>
          <a:p>
            <a:r>
              <a:rPr lang="en-US" altLang="zh-CN" sz="2400" dirty="0"/>
              <a:t>An</a:t>
            </a:r>
            <a:r>
              <a:rPr lang="zh-CN" altLang="en-US" sz="2400" dirty="0"/>
              <a:t> </a:t>
            </a:r>
            <a:r>
              <a:rPr lang="en-US" altLang="zh-CN" sz="2400" dirty="0">
                <a:solidFill>
                  <a:srgbClr val="C00000"/>
                </a:solidFill>
              </a:rPr>
              <a:t>iterative</a:t>
            </a:r>
            <a:r>
              <a:rPr lang="zh-CN" altLang="en-US" sz="2400" dirty="0">
                <a:solidFill>
                  <a:srgbClr val="FF0000"/>
                </a:solidFill>
              </a:rPr>
              <a:t> </a:t>
            </a:r>
            <a:r>
              <a:rPr lang="en-US" altLang="zh-CN" sz="2400" dirty="0"/>
              <a:t>framework</a:t>
            </a:r>
            <a:r>
              <a:rPr lang="zh-CN" altLang="en-US" sz="2400" dirty="0"/>
              <a:t> </a:t>
            </a:r>
            <a:r>
              <a:rPr lang="en-US" altLang="zh-CN" sz="2400" dirty="0"/>
              <a:t>corresponding</a:t>
            </a:r>
            <a:r>
              <a:rPr lang="zh-CN" altLang="en-US" sz="2400" dirty="0"/>
              <a:t> </a:t>
            </a:r>
            <a:r>
              <a:rPr lang="en-US" altLang="zh-CN" sz="2400" dirty="0"/>
              <a:t>to</a:t>
            </a:r>
            <a:r>
              <a:rPr lang="zh-CN" altLang="en-US" sz="2400" dirty="0"/>
              <a:t> </a:t>
            </a:r>
            <a:r>
              <a:rPr lang="en-US" altLang="zh-CN" sz="2400" dirty="0"/>
              <a:t>dual</a:t>
            </a:r>
            <a:r>
              <a:rPr lang="zh-CN" altLang="en-US" sz="2400" dirty="0"/>
              <a:t> </a:t>
            </a:r>
            <a:r>
              <a:rPr lang="en-US" altLang="zh-CN" sz="2400" dirty="0"/>
              <a:t>process</a:t>
            </a:r>
            <a:r>
              <a:rPr lang="zh-CN" altLang="en-US" sz="2400" dirty="0"/>
              <a:t> </a:t>
            </a:r>
            <a:r>
              <a:rPr lang="en-US" altLang="zh-CN" sz="2400" dirty="0"/>
              <a:t>theory</a:t>
            </a:r>
          </a:p>
          <a:p>
            <a:r>
              <a:rPr lang="en-US" altLang="zh-CN" sz="2400" dirty="0"/>
              <a:t>System</a:t>
            </a:r>
            <a:r>
              <a:rPr lang="zh-CN" altLang="en-US" sz="2400" dirty="0"/>
              <a:t> </a:t>
            </a:r>
            <a:r>
              <a:rPr lang="en-US" altLang="zh-CN" sz="2400" dirty="0"/>
              <a:t>1</a:t>
            </a:r>
          </a:p>
          <a:p>
            <a:pPr lvl="1"/>
            <a:r>
              <a:rPr lang="en-US" altLang="zh-CN" sz="2400" dirty="0">
                <a:solidFill>
                  <a:srgbClr val="C00000"/>
                </a:solidFill>
              </a:rPr>
              <a:t>extract</a:t>
            </a:r>
            <a:r>
              <a:rPr lang="zh-CN" altLang="en-US" sz="2400" dirty="0">
                <a:solidFill>
                  <a:srgbClr val="FF0000"/>
                </a:solidFill>
              </a:rPr>
              <a:t> </a:t>
            </a:r>
            <a:r>
              <a:rPr lang="en-US" altLang="zh-CN" sz="2400" dirty="0"/>
              <a:t>entities</a:t>
            </a:r>
            <a:r>
              <a:rPr lang="zh-CN" altLang="en-US" sz="2400" dirty="0"/>
              <a:t> </a:t>
            </a:r>
            <a:r>
              <a:rPr lang="en-US" altLang="zh-CN" sz="2400" dirty="0"/>
              <a:t>to</a:t>
            </a:r>
            <a:r>
              <a:rPr lang="zh-CN" altLang="en-US" sz="2400" dirty="0"/>
              <a:t> </a:t>
            </a:r>
            <a:r>
              <a:rPr lang="en-US" altLang="zh-CN" sz="2400" dirty="0"/>
              <a:t>build</a:t>
            </a:r>
            <a:r>
              <a:rPr lang="zh-CN" altLang="en-US" sz="2400" dirty="0"/>
              <a:t> </a:t>
            </a:r>
            <a:r>
              <a:rPr lang="en-US" altLang="zh-CN" sz="2400" dirty="0"/>
              <a:t>the</a:t>
            </a:r>
            <a:r>
              <a:rPr lang="zh-CN" altLang="en-US" sz="2400" dirty="0"/>
              <a:t> </a:t>
            </a:r>
            <a:r>
              <a:rPr lang="en-US" altLang="zh-CN" sz="2400" dirty="0"/>
              <a:t>cognitive</a:t>
            </a:r>
            <a:r>
              <a:rPr lang="zh-CN" altLang="en-US" sz="2400" dirty="0"/>
              <a:t> </a:t>
            </a:r>
            <a:r>
              <a:rPr lang="en-US" altLang="zh-CN" sz="2400" dirty="0"/>
              <a:t>graph</a:t>
            </a:r>
          </a:p>
          <a:p>
            <a:pPr lvl="1"/>
            <a:r>
              <a:rPr lang="en-US" altLang="zh-CN" sz="2400" dirty="0"/>
              <a:t>generate</a:t>
            </a:r>
            <a:r>
              <a:rPr lang="zh-CN" altLang="en-US" sz="2400" dirty="0"/>
              <a:t> </a:t>
            </a:r>
            <a:r>
              <a:rPr lang="en-US" altLang="zh-CN" sz="2400" dirty="0">
                <a:solidFill>
                  <a:srgbClr val="C00000"/>
                </a:solidFill>
              </a:rPr>
              <a:t>semantic</a:t>
            </a:r>
            <a:r>
              <a:rPr lang="zh-CN" altLang="en-US" sz="2400" dirty="0">
                <a:solidFill>
                  <a:srgbClr val="C00000"/>
                </a:solidFill>
              </a:rPr>
              <a:t> </a:t>
            </a:r>
            <a:r>
              <a:rPr lang="en-US" altLang="zh-CN" sz="2400" dirty="0">
                <a:solidFill>
                  <a:srgbClr val="C00000"/>
                </a:solidFill>
              </a:rPr>
              <a:t>vectors</a:t>
            </a:r>
            <a:r>
              <a:rPr lang="zh-CN" altLang="en-US" sz="2400" dirty="0">
                <a:solidFill>
                  <a:srgbClr val="C00000"/>
                </a:solidFill>
              </a:rPr>
              <a:t> </a:t>
            </a:r>
            <a:r>
              <a:rPr lang="en-US" altLang="zh-CN" sz="2400" dirty="0"/>
              <a:t>for</a:t>
            </a:r>
            <a:r>
              <a:rPr lang="zh-CN" altLang="en-US" sz="2400" dirty="0"/>
              <a:t> </a:t>
            </a:r>
            <a:r>
              <a:rPr lang="en-US" altLang="zh-CN" sz="2400" dirty="0"/>
              <a:t>each</a:t>
            </a:r>
            <a:r>
              <a:rPr lang="zh-CN" altLang="en-US" sz="2400" dirty="0"/>
              <a:t> </a:t>
            </a:r>
            <a:r>
              <a:rPr lang="en-US" altLang="zh-CN" sz="2400" dirty="0"/>
              <a:t>node</a:t>
            </a:r>
          </a:p>
          <a:p>
            <a:r>
              <a:rPr lang="en-US" altLang="zh-CN" sz="2400" dirty="0"/>
              <a:t>System</a:t>
            </a:r>
            <a:r>
              <a:rPr lang="zh-CN" altLang="en-US" sz="2400" dirty="0"/>
              <a:t> </a:t>
            </a:r>
            <a:r>
              <a:rPr lang="en-US" altLang="zh-CN" sz="2400" dirty="0"/>
              <a:t>2</a:t>
            </a:r>
          </a:p>
          <a:p>
            <a:pPr lvl="1"/>
            <a:r>
              <a:rPr lang="en-US" altLang="zh-CN" sz="2400" dirty="0"/>
              <a:t>Do</a:t>
            </a:r>
            <a:r>
              <a:rPr lang="zh-CN" altLang="en-US" sz="2400" dirty="0"/>
              <a:t> </a:t>
            </a:r>
            <a:r>
              <a:rPr lang="en-US" altLang="zh-CN" sz="2400" dirty="0">
                <a:solidFill>
                  <a:srgbClr val="C00000"/>
                </a:solidFill>
              </a:rPr>
              <a:t>reasoning</a:t>
            </a:r>
            <a:r>
              <a:rPr lang="zh-CN" altLang="en-US" sz="2400" dirty="0">
                <a:solidFill>
                  <a:srgbClr val="FF0000"/>
                </a:solidFill>
              </a:rPr>
              <a:t> </a:t>
            </a:r>
            <a:r>
              <a:rPr lang="en-US" altLang="zh-CN" sz="2400" dirty="0"/>
              <a:t>based</a:t>
            </a:r>
            <a:r>
              <a:rPr lang="zh-CN" altLang="en-US" sz="2400" dirty="0"/>
              <a:t> </a:t>
            </a:r>
            <a:r>
              <a:rPr lang="en-US" altLang="zh-CN" sz="2400" dirty="0"/>
              <a:t>on</a:t>
            </a:r>
            <a:r>
              <a:rPr lang="zh-CN" altLang="en-US" sz="2400" dirty="0"/>
              <a:t> </a:t>
            </a:r>
            <a:r>
              <a:rPr lang="en-US" altLang="zh-CN" sz="2400" dirty="0"/>
              <a:t>semantic</a:t>
            </a:r>
            <a:r>
              <a:rPr lang="zh-CN" altLang="en-US" sz="2400" dirty="0"/>
              <a:t> </a:t>
            </a:r>
            <a:r>
              <a:rPr lang="en-US" altLang="zh-CN" sz="2400" dirty="0"/>
              <a:t>vectors</a:t>
            </a:r>
            <a:r>
              <a:rPr lang="zh-CN" altLang="en-US" sz="2400" dirty="0"/>
              <a:t> </a:t>
            </a:r>
            <a:r>
              <a:rPr lang="en-US" altLang="zh-CN" sz="2400" dirty="0"/>
              <a:t>and</a:t>
            </a:r>
            <a:r>
              <a:rPr lang="zh-CN" altLang="en-US" sz="2400" dirty="0"/>
              <a:t> </a:t>
            </a:r>
            <a:r>
              <a:rPr lang="en-US" altLang="zh-CN" sz="2400" dirty="0"/>
              <a:t>graph</a:t>
            </a:r>
          </a:p>
          <a:p>
            <a:pPr lvl="1"/>
            <a:r>
              <a:rPr lang="en-US" altLang="zh-CN" sz="2400" dirty="0"/>
              <a:t>Feed</a:t>
            </a:r>
            <a:r>
              <a:rPr lang="zh-CN" altLang="en-US" sz="2400" dirty="0"/>
              <a:t> </a:t>
            </a:r>
            <a:r>
              <a:rPr lang="en-US" altLang="zh-CN" sz="2400" dirty="0">
                <a:solidFill>
                  <a:srgbClr val="C00000"/>
                </a:solidFill>
              </a:rPr>
              <a:t>clues</a:t>
            </a:r>
            <a:r>
              <a:rPr lang="zh-CN" altLang="en-US" sz="2400" dirty="0">
                <a:solidFill>
                  <a:srgbClr val="FF0000"/>
                </a:solidFill>
              </a:rPr>
              <a:t> </a:t>
            </a:r>
            <a:r>
              <a:rPr lang="en-US" altLang="zh-CN" sz="2400" dirty="0"/>
              <a:t>to</a:t>
            </a:r>
            <a:r>
              <a:rPr lang="zh-CN" altLang="en-US" sz="2400" dirty="0"/>
              <a:t> </a:t>
            </a:r>
            <a:r>
              <a:rPr lang="en-US" altLang="zh-CN" sz="2400" dirty="0"/>
              <a:t>System</a:t>
            </a:r>
            <a:r>
              <a:rPr lang="zh-CN" altLang="en-US" sz="2400" dirty="0"/>
              <a:t> </a:t>
            </a:r>
            <a:r>
              <a:rPr lang="en-US" altLang="zh-CN" sz="2400" dirty="0"/>
              <a:t>1</a:t>
            </a:r>
            <a:r>
              <a:rPr lang="zh-CN" altLang="en-US" sz="2400" dirty="0"/>
              <a:t> </a:t>
            </a:r>
            <a:r>
              <a:rPr lang="en-US" altLang="zh-CN" sz="2400" dirty="0"/>
              <a:t>to</a:t>
            </a:r>
            <a:r>
              <a:rPr lang="zh-CN" altLang="en-US" sz="2400" dirty="0"/>
              <a:t> </a:t>
            </a:r>
            <a:r>
              <a:rPr lang="en-US" altLang="zh-CN" sz="2400" dirty="0"/>
              <a:t>extract</a:t>
            </a:r>
            <a:r>
              <a:rPr lang="zh-CN" altLang="en-US" sz="2400" dirty="0"/>
              <a:t> </a:t>
            </a:r>
            <a:r>
              <a:rPr lang="en-US" altLang="zh-CN" sz="2400" dirty="0"/>
              <a:t>next-hop</a:t>
            </a:r>
            <a:r>
              <a:rPr lang="zh-CN" altLang="en-US" sz="2400" dirty="0"/>
              <a:t> </a:t>
            </a:r>
            <a:r>
              <a:rPr lang="en-US" altLang="zh-CN" sz="2400" dirty="0"/>
              <a:t>entities</a:t>
            </a:r>
          </a:p>
        </p:txBody>
      </p:sp>
      <p:sp>
        <p:nvSpPr>
          <p:cNvPr id="7" name="TextBox 6"/>
          <p:cNvSpPr txBox="1"/>
          <p:nvPr/>
        </p:nvSpPr>
        <p:spPr>
          <a:xfrm>
            <a:off x="5710022" y="4191954"/>
            <a:ext cx="1107996" cy="369332"/>
          </a:xfrm>
          <a:prstGeom prst="rect">
            <a:avLst/>
          </a:prstGeom>
          <a:noFill/>
          <a:ln>
            <a:solidFill>
              <a:schemeClr val="tx1"/>
            </a:solidFill>
          </a:ln>
        </p:spPr>
        <p:txBody>
          <a:bodyPr wrap="none" rtlCol="0">
            <a:spAutoFit/>
          </a:bodyPr>
          <a:lstStyle/>
          <a:p>
            <a:r>
              <a:rPr lang="en-US" altLang="zh-CN" dirty="0"/>
              <a:t>Question</a:t>
            </a:r>
            <a:endParaRPr lang="en-US" dirty="0"/>
          </a:p>
        </p:txBody>
      </p:sp>
      <p:sp>
        <p:nvSpPr>
          <p:cNvPr id="8" name="TextBox 7"/>
          <p:cNvSpPr txBox="1"/>
          <p:nvPr/>
        </p:nvSpPr>
        <p:spPr>
          <a:xfrm>
            <a:off x="4652682" y="4705641"/>
            <a:ext cx="1402948" cy="369332"/>
          </a:xfrm>
          <a:prstGeom prst="rect">
            <a:avLst/>
          </a:prstGeom>
          <a:noFill/>
          <a:ln>
            <a:solidFill>
              <a:schemeClr val="tx1"/>
            </a:solidFill>
          </a:ln>
        </p:spPr>
        <p:txBody>
          <a:bodyPr wrap="none" rtlCol="0">
            <a:spAutoFit/>
          </a:bodyPr>
          <a:lstStyle/>
          <a:p>
            <a:r>
              <a:rPr lang="en-US" altLang="zh-CN" dirty="0"/>
              <a:t>Quality</a:t>
            </a:r>
            <a:r>
              <a:rPr lang="zh-CN" altLang="en-US" dirty="0"/>
              <a:t> </a:t>
            </a:r>
            <a:r>
              <a:rPr lang="en-US" altLang="zh-CN" dirty="0"/>
              <a:t>café</a:t>
            </a:r>
            <a:endParaRPr lang="en-US" dirty="0"/>
          </a:p>
        </p:txBody>
      </p:sp>
      <p:sp>
        <p:nvSpPr>
          <p:cNvPr id="9" name="TextBox 8"/>
          <p:cNvSpPr txBox="1"/>
          <p:nvPr/>
        </p:nvSpPr>
        <p:spPr>
          <a:xfrm>
            <a:off x="4726987" y="6010871"/>
            <a:ext cx="1480149" cy="369332"/>
          </a:xfrm>
          <a:prstGeom prst="rect">
            <a:avLst/>
          </a:prstGeom>
          <a:noFill/>
          <a:ln>
            <a:solidFill>
              <a:schemeClr val="tx1"/>
            </a:solidFill>
          </a:ln>
        </p:spPr>
        <p:txBody>
          <a:bodyPr wrap="none" rtlCol="0">
            <a:spAutoFit/>
          </a:bodyPr>
          <a:lstStyle/>
          <a:p>
            <a:r>
              <a:rPr lang="en-US" altLang="zh-CN" dirty="0"/>
              <a:t>Todd</a:t>
            </a:r>
            <a:r>
              <a:rPr lang="zh-CN" altLang="en-US" dirty="0"/>
              <a:t> </a:t>
            </a:r>
            <a:r>
              <a:rPr lang="en-US" altLang="zh-CN" dirty="0"/>
              <a:t>Phillips</a:t>
            </a:r>
            <a:endParaRPr lang="en-US" dirty="0"/>
          </a:p>
        </p:txBody>
      </p:sp>
      <p:sp>
        <p:nvSpPr>
          <p:cNvPr id="10" name="TextBox 9"/>
          <p:cNvSpPr txBox="1"/>
          <p:nvPr/>
        </p:nvSpPr>
        <p:spPr>
          <a:xfrm>
            <a:off x="6055630" y="5265923"/>
            <a:ext cx="2236510" cy="369332"/>
          </a:xfrm>
          <a:prstGeom prst="rect">
            <a:avLst/>
          </a:prstGeom>
          <a:noFill/>
          <a:ln>
            <a:solidFill>
              <a:schemeClr val="tx1"/>
            </a:solidFill>
          </a:ln>
        </p:spPr>
        <p:txBody>
          <a:bodyPr wrap="none" rtlCol="0">
            <a:spAutoFit/>
          </a:bodyPr>
          <a:lstStyle/>
          <a:p>
            <a:r>
              <a:rPr lang="en-US" altLang="zh-CN" dirty="0">
                <a:solidFill>
                  <a:srgbClr val="0070C0"/>
                </a:solidFill>
              </a:rPr>
              <a:t>Gone</a:t>
            </a:r>
            <a:r>
              <a:rPr lang="zh-CN" altLang="en-US" dirty="0">
                <a:solidFill>
                  <a:srgbClr val="0070C0"/>
                </a:solidFill>
              </a:rPr>
              <a:t> </a:t>
            </a:r>
            <a:r>
              <a:rPr lang="en-US" altLang="zh-CN" dirty="0">
                <a:solidFill>
                  <a:srgbClr val="0070C0"/>
                </a:solidFill>
              </a:rPr>
              <a:t>in</a:t>
            </a:r>
            <a:r>
              <a:rPr lang="zh-CN" altLang="en-US" dirty="0">
                <a:solidFill>
                  <a:srgbClr val="0070C0"/>
                </a:solidFill>
              </a:rPr>
              <a:t> </a:t>
            </a:r>
            <a:r>
              <a:rPr lang="en-US" altLang="zh-CN" dirty="0">
                <a:solidFill>
                  <a:srgbClr val="0070C0"/>
                </a:solidFill>
              </a:rPr>
              <a:t>60</a:t>
            </a:r>
            <a:r>
              <a:rPr lang="zh-CN" altLang="en-US" dirty="0">
                <a:solidFill>
                  <a:srgbClr val="0070C0"/>
                </a:solidFill>
              </a:rPr>
              <a:t> </a:t>
            </a:r>
            <a:r>
              <a:rPr lang="en-US" altLang="zh-CN" dirty="0">
                <a:solidFill>
                  <a:srgbClr val="0070C0"/>
                </a:solidFill>
              </a:rPr>
              <a:t>seconds</a:t>
            </a:r>
            <a:endParaRPr lang="en-US" dirty="0">
              <a:solidFill>
                <a:srgbClr val="0070C0"/>
              </a:solidFill>
            </a:endParaRPr>
          </a:p>
        </p:txBody>
      </p:sp>
      <p:sp>
        <p:nvSpPr>
          <p:cNvPr id="11" name="TextBox 10"/>
          <p:cNvSpPr txBox="1"/>
          <p:nvPr/>
        </p:nvSpPr>
        <p:spPr>
          <a:xfrm>
            <a:off x="4652682" y="5371301"/>
            <a:ext cx="1274708" cy="369332"/>
          </a:xfrm>
          <a:prstGeom prst="rect">
            <a:avLst/>
          </a:prstGeom>
          <a:noFill/>
          <a:ln>
            <a:solidFill>
              <a:schemeClr val="tx1"/>
            </a:solidFill>
          </a:ln>
        </p:spPr>
        <p:txBody>
          <a:bodyPr wrap="none" rtlCol="0">
            <a:spAutoFit/>
          </a:bodyPr>
          <a:lstStyle/>
          <a:p>
            <a:r>
              <a:rPr lang="en-US" altLang="zh-CN" dirty="0">
                <a:solidFill>
                  <a:srgbClr val="FF0000"/>
                </a:solidFill>
              </a:rPr>
              <a:t>Old</a:t>
            </a:r>
            <a:r>
              <a:rPr lang="zh-CN" altLang="en-US" dirty="0">
                <a:solidFill>
                  <a:srgbClr val="FF0000"/>
                </a:solidFill>
              </a:rPr>
              <a:t> </a:t>
            </a:r>
            <a:r>
              <a:rPr lang="en-US" altLang="zh-CN" dirty="0">
                <a:solidFill>
                  <a:srgbClr val="FF0000"/>
                </a:solidFill>
              </a:rPr>
              <a:t>school</a:t>
            </a:r>
            <a:endParaRPr lang="en-US" dirty="0">
              <a:solidFill>
                <a:srgbClr val="FF0000"/>
              </a:solidFill>
            </a:endParaRPr>
          </a:p>
        </p:txBody>
      </p:sp>
      <p:sp>
        <p:nvSpPr>
          <p:cNvPr id="12" name="TextBox 11"/>
          <p:cNvSpPr txBox="1"/>
          <p:nvPr/>
        </p:nvSpPr>
        <p:spPr>
          <a:xfrm>
            <a:off x="6582673" y="4705641"/>
            <a:ext cx="1441548" cy="369332"/>
          </a:xfrm>
          <a:prstGeom prst="rect">
            <a:avLst/>
          </a:prstGeom>
          <a:noFill/>
          <a:ln>
            <a:solidFill>
              <a:schemeClr val="tx1"/>
            </a:solidFill>
          </a:ln>
        </p:spPr>
        <p:txBody>
          <a:bodyPr wrap="none" rtlCol="0">
            <a:spAutoFit/>
          </a:bodyPr>
          <a:lstStyle/>
          <a:p>
            <a:r>
              <a:rPr lang="en-US" altLang="zh-CN" dirty="0"/>
              <a:t>Los</a:t>
            </a:r>
            <a:r>
              <a:rPr lang="zh-CN" altLang="en-US" dirty="0"/>
              <a:t> </a:t>
            </a:r>
            <a:r>
              <a:rPr lang="en-US" altLang="zh-CN" dirty="0"/>
              <a:t>Angeles</a:t>
            </a:r>
            <a:endParaRPr lang="en-US" dirty="0"/>
          </a:p>
        </p:txBody>
      </p:sp>
      <p:sp>
        <p:nvSpPr>
          <p:cNvPr id="13" name="TextBox 12"/>
          <p:cNvSpPr txBox="1"/>
          <p:nvPr/>
        </p:nvSpPr>
        <p:spPr>
          <a:xfrm>
            <a:off x="6563373" y="5948793"/>
            <a:ext cx="1620957" cy="369332"/>
          </a:xfrm>
          <a:prstGeom prst="rect">
            <a:avLst/>
          </a:prstGeom>
          <a:noFill/>
          <a:ln>
            <a:solidFill>
              <a:schemeClr val="tx1"/>
            </a:solidFill>
          </a:ln>
        </p:spPr>
        <p:txBody>
          <a:bodyPr wrap="none" rtlCol="0">
            <a:spAutoFit/>
          </a:bodyPr>
          <a:lstStyle/>
          <a:p>
            <a:r>
              <a:rPr lang="en-US" altLang="zh-CN" dirty="0"/>
              <a:t>Dominic</a:t>
            </a:r>
            <a:r>
              <a:rPr lang="zh-CN" altLang="en-US" dirty="0"/>
              <a:t> </a:t>
            </a:r>
            <a:r>
              <a:rPr lang="en-US" altLang="zh-CN" dirty="0" err="1"/>
              <a:t>Sena</a:t>
            </a:r>
            <a:endParaRPr lang="en-US" dirty="0"/>
          </a:p>
        </p:txBody>
      </p:sp>
      <p:cxnSp>
        <p:nvCxnSpPr>
          <p:cNvPr id="15" name="Straight Arrow Connector 14"/>
          <p:cNvCxnSpPr>
            <a:stCxn id="7" idx="2"/>
            <a:endCxn id="8" idx="0"/>
          </p:cNvCxnSpPr>
          <p:nvPr/>
        </p:nvCxnSpPr>
        <p:spPr>
          <a:xfrm flipH="1">
            <a:off x="5354156" y="4561287"/>
            <a:ext cx="909864" cy="144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2"/>
            <a:endCxn id="11" idx="0"/>
          </p:cNvCxnSpPr>
          <p:nvPr/>
        </p:nvCxnSpPr>
        <p:spPr>
          <a:xfrm flipH="1">
            <a:off x="5290036" y="5074973"/>
            <a:ext cx="64120" cy="2963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7" idx="2"/>
            <a:endCxn id="12" idx="0"/>
          </p:cNvCxnSpPr>
          <p:nvPr/>
        </p:nvCxnSpPr>
        <p:spPr>
          <a:xfrm>
            <a:off x="6264021" y="4561287"/>
            <a:ext cx="1039427" cy="144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2"/>
            <a:endCxn id="10" idx="0"/>
          </p:cNvCxnSpPr>
          <p:nvPr/>
        </p:nvCxnSpPr>
        <p:spPr>
          <a:xfrm>
            <a:off x="5354157" y="5074973"/>
            <a:ext cx="1819729" cy="190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1" idx="2"/>
            <a:endCxn id="9" idx="0"/>
          </p:cNvCxnSpPr>
          <p:nvPr/>
        </p:nvCxnSpPr>
        <p:spPr>
          <a:xfrm>
            <a:off x="5290037" y="5740633"/>
            <a:ext cx="177025" cy="2702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0" idx="2"/>
            <a:endCxn id="13" idx="0"/>
          </p:cNvCxnSpPr>
          <p:nvPr/>
        </p:nvCxnSpPr>
        <p:spPr>
          <a:xfrm>
            <a:off x="7173885" y="5635255"/>
            <a:ext cx="199966" cy="3135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ounded Rectangle 40"/>
          <p:cNvSpPr/>
          <p:nvPr/>
        </p:nvSpPr>
        <p:spPr>
          <a:xfrm>
            <a:off x="1829529" y="4196215"/>
            <a:ext cx="1359462" cy="44147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System</a:t>
            </a:r>
            <a:r>
              <a:rPr lang="zh-CN" altLang="en-US" dirty="0"/>
              <a:t> </a:t>
            </a:r>
            <a:r>
              <a:rPr lang="en-US" altLang="zh-CN" dirty="0"/>
              <a:t>1</a:t>
            </a:r>
            <a:endParaRPr lang="en-US" dirty="0"/>
          </a:p>
        </p:txBody>
      </p:sp>
      <p:sp>
        <p:nvSpPr>
          <p:cNvPr id="42" name="Rounded Rectangle 41"/>
          <p:cNvSpPr/>
          <p:nvPr/>
        </p:nvSpPr>
        <p:spPr>
          <a:xfrm>
            <a:off x="1829529" y="5820820"/>
            <a:ext cx="1359462" cy="44147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System</a:t>
            </a:r>
            <a:r>
              <a:rPr lang="zh-CN" altLang="en-US" dirty="0"/>
              <a:t> </a:t>
            </a:r>
            <a:r>
              <a:rPr lang="en-US" altLang="zh-CN" dirty="0"/>
              <a:t>2</a:t>
            </a:r>
            <a:endParaRPr lang="en-US" dirty="0"/>
          </a:p>
        </p:txBody>
      </p:sp>
      <p:sp>
        <p:nvSpPr>
          <p:cNvPr id="43" name="TextBox 42"/>
          <p:cNvSpPr txBox="1"/>
          <p:nvPr/>
        </p:nvSpPr>
        <p:spPr>
          <a:xfrm>
            <a:off x="7173884" y="4247749"/>
            <a:ext cx="1558440" cy="307777"/>
          </a:xfrm>
          <a:prstGeom prst="rect">
            <a:avLst/>
          </a:prstGeom>
          <a:noFill/>
        </p:spPr>
        <p:txBody>
          <a:bodyPr wrap="none" rtlCol="0">
            <a:spAutoFit/>
          </a:bodyPr>
          <a:lstStyle/>
          <a:p>
            <a:r>
              <a:rPr lang="en-US" altLang="zh-CN" sz="1400" dirty="0">
                <a:latin typeface="Century" charset="0"/>
                <a:ea typeface="Century" charset="0"/>
                <a:cs typeface="Century" charset="0"/>
              </a:rPr>
              <a:t>Cognitive</a:t>
            </a:r>
            <a:r>
              <a:rPr lang="zh-CN" altLang="en-US" sz="1400" dirty="0">
                <a:latin typeface="Century" charset="0"/>
                <a:ea typeface="Century" charset="0"/>
                <a:cs typeface="Century" charset="0"/>
              </a:rPr>
              <a:t> </a:t>
            </a:r>
            <a:r>
              <a:rPr lang="en-US" altLang="zh-CN" sz="1400" dirty="0">
                <a:latin typeface="Century" charset="0"/>
                <a:ea typeface="Century" charset="0"/>
                <a:cs typeface="Century" charset="0"/>
              </a:rPr>
              <a:t>Graph</a:t>
            </a:r>
            <a:endParaRPr lang="en-US" sz="1400" dirty="0">
              <a:latin typeface="Century" charset="0"/>
              <a:ea typeface="Century" charset="0"/>
              <a:cs typeface="Century" charset="0"/>
            </a:endParaRPr>
          </a:p>
        </p:txBody>
      </p:sp>
      <p:sp>
        <p:nvSpPr>
          <p:cNvPr id="45" name="TextBox 44"/>
          <p:cNvSpPr txBox="1"/>
          <p:nvPr/>
        </p:nvSpPr>
        <p:spPr>
          <a:xfrm>
            <a:off x="851691" y="4958497"/>
            <a:ext cx="3195778" cy="738664"/>
          </a:xfrm>
          <a:prstGeom prst="rect">
            <a:avLst/>
          </a:prstGeom>
          <a:noFill/>
        </p:spPr>
        <p:txBody>
          <a:bodyPr wrap="square" rtlCol="0">
            <a:spAutoFit/>
          </a:bodyPr>
          <a:lstStyle/>
          <a:p>
            <a:r>
              <a:rPr lang="mr-IN" altLang="zh-CN" sz="1400" dirty="0"/>
              <a:t>…</a:t>
            </a:r>
            <a:r>
              <a:rPr lang="en-US" sz="1400" dirty="0"/>
              <a:t>location featured in a number of Hollywood films, including </a:t>
            </a:r>
            <a:r>
              <a:rPr lang="en-US" sz="1400" dirty="0">
                <a:solidFill>
                  <a:srgbClr val="FF0000"/>
                </a:solidFill>
              </a:rPr>
              <a:t>Old School</a:t>
            </a:r>
            <a:r>
              <a:rPr lang="en-US" sz="1400" dirty="0"/>
              <a:t>, </a:t>
            </a:r>
            <a:r>
              <a:rPr lang="en-US" sz="1400" dirty="0">
                <a:solidFill>
                  <a:srgbClr val="0070C0"/>
                </a:solidFill>
              </a:rPr>
              <a:t>Gone in 60 Seconds</a:t>
            </a:r>
            <a:r>
              <a:rPr lang="mr-IN" altLang="zh-CN" sz="1400" dirty="0"/>
              <a:t>…</a:t>
            </a:r>
            <a:endParaRPr lang="en-US" sz="1400" dirty="0"/>
          </a:p>
        </p:txBody>
      </p:sp>
      <p:sp>
        <p:nvSpPr>
          <p:cNvPr id="46" name="Up Arrow 45"/>
          <p:cNvSpPr/>
          <p:nvPr/>
        </p:nvSpPr>
        <p:spPr>
          <a:xfrm>
            <a:off x="2329832" y="4555525"/>
            <a:ext cx="239499" cy="40297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Up Arrow 46"/>
          <p:cNvSpPr/>
          <p:nvPr/>
        </p:nvSpPr>
        <p:spPr>
          <a:xfrm rot="15143709">
            <a:off x="3707324" y="5252872"/>
            <a:ext cx="269760" cy="94525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rot="20809312">
            <a:off x="3631582" y="5692225"/>
            <a:ext cx="684803" cy="369332"/>
          </a:xfrm>
          <a:prstGeom prst="rect">
            <a:avLst/>
          </a:prstGeom>
          <a:noFill/>
        </p:spPr>
        <p:txBody>
          <a:bodyPr wrap="none" rtlCol="0">
            <a:spAutoFit/>
          </a:bodyPr>
          <a:lstStyle/>
          <a:p>
            <a:r>
              <a:rPr lang="en-US" altLang="zh-CN" dirty="0"/>
              <a:t>input</a:t>
            </a:r>
            <a:endParaRPr lang="en-US" dirty="0"/>
          </a:p>
        </p:txBody>
      </p:sp>
      <p:sp>
        <p:nvSpPr>
          <p:cNvPr id="50" name="TextBox 49"/>
          <p:cNvSpPr txBox="1"/>
          <p:nvPr/>
        </p:nvSpPr>
        <p:spPr>
          <a:xfrm>
            <a:off x="2509260" y="4636297"/>
            <a:ext cx="830872" cy="369332"/>
          </a:xfrm>
          <a:prstGeom prst="rect">
            <a:avLst/>
          </a:prstGeom>
          <a:noFill/>
        </p:spPr>
        <p:txBody>
          <a:bodyPr wrap="square" rtlCol="0">
            <a:spAutoFit/>
          </a:bodyPr>
          <a:lstStyle/>
          <a:p>
            <a:r>
              <a:rPr lang="en-US" altLang="zh-CN" dirty="0"/>
              <a:t>input</a:t>
            </a:r>
            <a:endParaRPr lang="en-US" dirty="0"/>
          </a:p>
        </p:txBody>
      </p:sp>
      <p:sp>
        <p:nvSpPr>
          <p:cNvPr id="51" name="Up Arrow 50"/>
          <p:cNvSpPr/>
          <p:nvPr/>
        </p:nvSpPr>
        <p:spPr>
          <a:xfrm>
            <a:off x="2018411" y="4752703"/>
            <a:ext cx="276595" cy="882552"/>
          </a:xfrm>
          <a:prstGeom prst="upArrow">
            <a:avLst>
              <a:gd name="adj1" fmla="val 50000"/>
              <a:gd name="adj2" fmla="val 792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2219986" y="5094635"/>
            <a:ext cx="723275" cy="369332"/>
          </a:xfrm>
          <a:prstGeom prst="rect">
            <a:avLst/>
          </a:prstGeom>
          <a:noFill/>
        </p:spPr>
        <p:txBody>
          <a:bodyPr wrap="none" rtlCol="0">
            <a:spAutoFit/>
          </a:bodyPr>
          <a:lstStyle/>
          <a:p>
            <a:r>
              <a:rPr lang="en-US" altLang="zh-CN"/>
              <a:t>clues</a:t>
            </a:r>
            <a:endParaRPr lang="en-US"/>
          </a:p>
        </p:txBody>
      </p:sp>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3332" y="6004517"/>
            <a:ext cx="674539" cy="674539"/>
          </a:xfrm>
          <a:prstGeom prst="rect">
            <a:avLst/>
          </a:prstGeom>
        </p:spPr>
      </p:pic>
      <p:sp>
        <p:nvSpPr>
          <p:cNvPr id="59" name="Up Arrow 58"/>
          <p:cNvSpPr/>
          <p:nvPr/>
        </p:nvSpPr>
        <p:spPr>
          <a:xfrm rot="5400000">
            <a:off x="3863245" y="5751378"/>
            <a:ext cx="276595" cy="882552"/>
          </a:xfrm>
          <a:prstGeom prst="upArrow">
            <a:avLst>
              <a:gd name="adj1" fmla="val 50000"/>
              <a:gd name="adj2" fmla="val 792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3527903" y="6244987"/>
            <a:ext cx="877163" cy="369332"/>
          </a:xfrm>
          <a:prstGeom prst="rect">
            <a:avLst/>
          </a:prstGeom>
          <a:noFill/>
        </p:spPr>
        <p:txBody>
          <a:bodyPr wrap="none" rtlCol="0">
            <a:spAutoFit/>
          </a:bodyPr>
          <a:lstStyle/>
          <a:p>
            <a:r>
              <a:rPr lang="en-US" altLang="zh-CN" dirty="0"/>
              <a:t>predict</a:t>
            </a:r>
            <a:endParaRPr lang="en-US" dirty="0"/>
          </a:p>
        </p:txBody>
      </p:sp>
      <p:sp>
        <p:nvSpPr>
          <p:cNvPr id="61" name="TextBox 60"/>
          <p:cNvSpPr txBox="1"/>
          <p:nvPr/>
        </p:nvSpPr>
        <p:spPr>
          <a:xfrm rot="1192426">
            <a:off x="3507153" y="4215170"/>
            <a:ext cx="877163" cy="369332"/>
          </a:xfrm>
          <a:prstGeom prst="rect">
            <a:avLst/>
          </a:prstGeom>
          <a:noFill/>
        </p:spPr>
        <p:txBody>
          <a:bodyPr wrap="none" rtlCol="0">
            <a:spAutoFit/>
          </a:bodyPr>
          <a:lstStyle/>
          <a:p>
            <a:r>
              <a:rPr lang="en-US" altLang="zh-CN" dirty="0"/>
              <a:t>extract</a:t>
            </a:r>
            <a:endParaRPr lang="en-US" dirty="0"/>
          </a:p>
        </p:txBody>
      </p:sp>
      <p:sp>
        <p:nvSpPr>
          <p:cNvPr id="62" name="Up Arrow 61"/>
          <p:cNvSpPr/>
          <p:nvPr/>
        </p:nvSpPr>
        <p:spPr>
          <a:xfrm rot="6600572">
            <a:off x="3767571" y="4186845"/>
            <a:ext cx="276595" cy="882552"/>
          </a:xfrm>
          <a:prstGeom prst="upArrow">
            <a:avLst>
              <a:gd name="adj1" fmla="val 50000"/>
              <a:gd name="adj2" fmla="val 792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3613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par>
                                <p:cTn id="23" presetID="1" presetClass="entr" presetSubtype="0" fill="hold" grpId="2"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par>
                                <p:cTn id="25" presetID="1" presetClass="entr" presetSubtype="0" fill="hold" grpId="2"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22" presetClass="entr" presetSubtype="4"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ipe(down)">
                                      <p:cBhvr>
                                        <p:cTn id="43" dur="2000"/>
                                        <p:tgtEl>
                                          <p:spTgt spid="11"/>
                                        </p:tgtEl>
                                      </p:cBhvr>
                                    </p:animEffect>
                                  </p:childTnLst>
                                </p:cTn>
                              </p:par>
                              <p:par>
                                <p:cTn id="44" presetID="1" presetClass="entr" presetSubtype="0"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childTnLst>
                                </p:cTn>
                              </p:par>
                              <p:par>
                                <p:cTn id="46" presetID="22" presetClass="entr" presetSubtype="4"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ipe(down)">
                                      <p:cBhvr>
                                        <p:cTn id="48" dur="2000"/>
                                        <p:tgtEl>
                                          <p:spTgt spid="10"/>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45"/>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61"/>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62"/>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50"/>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46"/>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
                                            <p:txEl>
                                              <p:pRg st="4" end="4"/>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
                                            <p:txEl>
                                              <p:pRg st="5" end="5"/>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6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9"/>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41" grpId="0" animBg="1"/>
      <p:bldP spid="42" grpId="0" animBg="1"/>
      <p:bldP spid="43" grpId="0"/>
      <p:bldP spid="45" grpId="0"/>
      <p:bldP spid="45" grpId="1"/>
      <p:bldP spid="46" grpId="0" animBg="1"/>
      <p:bldP spid="46" grpId="1" animBg="1"/>
      <p:bldP spid="47" grpId="0" animBg="1"/>
      <p:bldP spid="48" grpId="0"/>
      <p:bldP spid="50" grpId="0"/>
      <p:bldP spid="50" grpId="1"/>
      <p:bldP spid="51" grpId="0" animBg="1"/>
      <p:bldP spid="52" grpId="0"/>
      <p:bldP spid="59" grpId="0" animBg="1"/>
      <p:bldP spid="60" grpId="0"/>
      <p:bldP spid="61" grpId="0"/>
      <p:bldP spid="61" grpId="1"/>
      <p:bldP spid="61" grpId="2"/>
      <p:bldP spid="62" grpId="0" animBg="1"/>
      <p:bldP spid="62" grpId="1" animBg="1"/>
      <p:bldP spid="62" grpId="2"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EF1C4-8B29-4A40-B807-55915D51AF4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67B712-B6A8-6E45-AA60-93D925DAA567}"/>
              </a:ext>
            </a:extLst>
          </p:cNvPr>
          <p:cNvSpPr>
            <a:spLocks noGrp="1"/>
          </p:cNvSpPr>
          <p:nvPr>
            <p:ph idx="1"/>
          </p:nvPr>
        </p:nvSpPr>
        <p:spPr>
          <a:xfrm>
            <a:off x="350838" y="2348879"/>
            <a:ext cx="9139237" cy="3777283"/>
          </a:xfrm>
        </p:spPr>
        <p:txBody>
          <a:bodyPr/>
          <a:lstStyle/>
          <a:p>
            <a:r>
              <a:rPr lang="en-US" dirty="0"/>
              <a:t>Q1: How to represent a concept in a graph?</a:t>
            </a:r>
          </a:p>
        </p:txBody>
      </p:sp>
    </p:spTree>
    <p:extLst>
      <p:ext uri="{BB962C8B-B14F-4D97-AF65-F5344CB8AC3E}">
        <p14:creationId xmlns:p14="http://schemas.microsoft.com/office/powerpoint/2010/main" val="2383170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p:cNvSpPr>
            <a:spLocks noGrp="1"/>
          </p:cNvSpPr>
          <p:nvPr>
            <p:ph type="title"/>
          </p:nvPr>
        </p:nvSpPr>
        <p:spPr>
          <a:xfrm>
            <a:off x="1" y="188913"/>
            <a:ext cx="9906000" cy="792162"/>
          </a:xfrm>
        </p:spPr>
        <p:txBody>
          <a:bodyPr/>
          <a:lstStyle/>
          <a:p>
            <a:r>
              <a:rPr lang="en-US" dirty="0"/>
              <a:t>Review Representation Learning for Graphs</a:t>
            </a:r>
            <a:endParaRPr lang="en-US" altLang="x-none" dirty="0"/>
          </a:p>
        </p:txBody>
      </p:sp>
      <p:grpSp>
        <p:nvGrpSpPr>
          <p:cNvPr id="9218" name="Group 2"/>
          <p:cNvGrpSpPr>
            <a:grpSpLocks noChangeAspect="1"/>
          </p:cNvGrpSpPr>
          <p:nvPr/>
        </p:nvGrpSpPr>
        <p:grpSpPr bwMode="auto">
          <a:xfrm>
            <a:off x="392113" y="2492375"/>
            <a:ext cx="3336925" cy="2617788"/>
            <a:chOff x="685800" y="2755935"/>
            <a:chExt cx="2209800" cy="1733032"/>
          </a:xfrm>
        </p:grpSpPr>
        <p:grpSp>
          <p:nvGrpSpPr>
            <p:cNvPr id="9242" name="Group 3"/>
            <p:cNvGrpSpPr>
              <a:grpSpLocks/>
            </p:cNvGrpSpPr>
            <p:nvPr/>
          </p:nvGrpSpPr>
          <p:grpSpPr bwMode="auto">
            <a:xfrm>
              <a:off x="762000" y="2805651"/>
              <a:ext cx="1980938" cy="1667262"/>
              <a:chOff x="6825208" y="1796818"/>
              <a:chExt cx="2556284" cy="2250251"/>
            </a:xfrm>
          </p:grpSpPr>
          <p:pic>
            <p:nvPicPr>
              <p:cNvPr id="9245" name="图片 13" descr="Misc-Buddy-Blue-icon.pn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7689304" y="2564904"/>
                <a:ext cx="654632" cy="709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6" name="图片 14" descr="Misc-Buddy-Blue-icon.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077236" y="1796818"/>
                <a:ext cx="504056" cy="54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7" name="图片 15" descr="Misc-Buddy-Blue-icon.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8877436" y="2054847"/>
                <a:ext cx="504056" cy="54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8" name="图片 16" descr="Misc-Buddy-Blue-icon.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8841432" y="3062959"/>
                <a:ext cx="504056" cy="54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9" name="图片 17" descr="Misc-Buddy-Blue-icon.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761312" y="3501008"/>
                <a:ext cx="504056" cy="54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50" name="图片 18" descr="Misc-Buddy-Blue-icon.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825208" y="3320988"/>
                <a:ext cx="504056" cy="54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251" name="直接连接符 7"/>
              <p:cNvCxnSpPr>
                <a:cxnSpLocks noChangeShapeType="1"/>
              </p:cNvCxnSpPr>
              <p:nvPr/>
            </p:nvCxnSpPr>
            <p:spPr bwMode="auto">
              <a:xfrm>
                <a:off x="7473280" y="2342879"/>
                <a:ext cx="324036" cy="50405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9252" name="直接连接符 7"/>
              <p:cNvCxnSpPr>
                <a:cxnSpLocks noChangeShapeType="1"/>
              </p:cNvCxnSpPr>
              <p:nvPr/>
            </p:nvCxnSpPr>
            <p:spPr bwMode="auto">
              <a:xfrm flipV="1">
                <a:off x="8301372" y="2594908"/>
                <a:ext cx="468052" cy="2220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9253" name="直接连接符 7"/>
              <p:cNvCxnSpPr>
                <a:cxnSpLocks noChangeShapeType="1"/>
              </p:cNvCxnSpPr>
              <p:nvPr/>
            </p:nvCxnSpPr>
            <p:spPr bwMode="auto">
              <a:xfrm>
                <a:off x="7653300" y="2162859"/>
                <a:ext cx="1224136" cy="1650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9254" name="直接连接符 7"/>
              <p:cNvCxnSpPr>
                <a:cxnSpLocks noChangeShapeType="1"/>
              </p:cNvCxnSpPr>
              <p:nvPr/>
            </p:nvCxnSpPr>
            <p:spPr bwMode="auto">
              <a:xfrm>
                <a:off x="8301372" y="3206975"/>
                <a:ext cx="540060" cy="1290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9255" name="直接连接符 7"/>
              <p:cNvCxnSpPr>
                <a:cxnSpLocks noChangeShapeType="1"/>
              </p:cNvCxnSpPr>
              <p:nvPr/>
            </p:nvCxnSpPr>
            <p:spPr bwMode="auto">
              <a:xfrm flipV="1">
                <a:off x="8265368" y="3501008"/>
                <a:ext cx="540060" cy="27303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9256" name="直接连接符 7"/>
              <p:cNvCxnSpPr>
                <a:cxnSpLocks noChangeShapeType="1"/>
                <a:endCxn id="9256" idx="2"/>
              </p:cNvCxnSpPr>
              <p:nvPr/>
            </p:nvCxnSpPr>
            <p:spPr bwMode="auto">
              <a:xfrm flipV="1">
                <a:off x="8013340" y="3274089"/>
                <a:ext cx="3280" cy="2269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9257" name="直接连接符 7"/>
              <p:cNvCxnSpPr>
                <a:cxnSpLocks noChangeShapeType="1"/>
              </p:cNvCxnSpPr>
              <p:nvPr/>
            </p:nvCxnSpPr>
            <p:spPr bwMode="auto">
              <a:xfrm flipV="1">
                <a:off x="7257256" y="3248980"/>
                <a:ext cx="468052" cy="2520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grpSp>
        <p:sp>
          <p:nvSpPr>
            <p:cNvPr id="30" name="Oval 29"/>
            <p:cNvSpPr/>
            <p:nvPr/>
          </p:nvSpPr>
          <p:spPr>
            <a:xfrm>
              <a:off x="1218801" y="3414887"/>
              <a:ext cx="1396106" cy="1074080"/>
            </a:xfrm>
            <a:prstGeom prst="ellipse">
              <a:avLst/>
            </a:prstGeom>
            <a:noFill/>
            <a:ln w="12700">
              <a:solidFill>
                <a:srgbClr val="0000CC"/>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 name="Oval 30"/>
            <p:cNvSpPr/>
            <p:nvPr/>
          </p:nvSpPr>
          <p:spPr>
            <a:xfrm>
              <a:off x="685800" y="2755935"/>
              <a:ext cx="2209800" cy="1116119"/>
            </a:xfrm>
            <a:prstGeom prst="ellipse">
              <a:avLst/>
            </a:prstGeom>
            <a:noFill/>
            <a:ln w="12700">
              <a:solidFill>
                <a:srgbClr val="0000CC"/>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46" name="右箭头 16"/>
          <p:cNvSpPr/>
          <p:nvPr/>
        </p:nvSpPr>
        <p:spPr>
          <a:xfrm>
            <a:off x="3883025" y="3289300"/>
            <a:ext cx="419100" cy="1076325"/>
          </a:xfrm>
          <a:prstGeom prst="rightArrow">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47" name="图片 13" descr="Misc-Buddy-Blue-icon.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5024438" y="1844675"/>
            <a:ext cx="534987"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4" name="Group 53"/>
          <p:cNvGrpSpPr>
            <a:grpSpLocks noChangeAspect="1"/>
          </p:cNvGrpSpPr>
          <p:nvPr/>
        </p:nvGrpSpPr>
        <p:grpSpPr bwMode="auto">
          <a:xfrm>
            <a:off x="5810250" y="1844675"/>
            <a:ext cx="3255963" cy="501650"/>
            <a:chOff x="6164364" y="2237712"/>
            <a:chExt cx="2570367" cy="396218"/>
          </a:xfrm>
        </p:grpSpPr>
        <p:sp>
          <p:nvSpPr>
            <p:cNvPr id="9236" name="矩形 11"/>
            <p:cNvSpPr>
              <a:spLocks noChangeArrowheads="1"/>
            </p:cNvSpPr>
            <p:nvPr/>
          </p:nvSpPr>
          <p:spPr bwMode="auto">
            <a:xfrm>
              <a:off x="6164364" y="2237712"/>
              <a:ext cx="428931" cy="396218"/>
            </a:xfrm>
            <a:prstGeom prst="rect">
              <a:avLst/>
            </a:prstGeom>
            <a:solidFill>
              <a:schemeClr val="bg1"/>
            </a:solidFill>
            <a:ln w="9525">
              <a:solidFill>
                <a:schemeClr val="tx1"/>
              </a:solidFill>
              <a:miter lim="800000"/>
              <a:headEnd/>
              <a:tailEnd/>
            </a:ln>
          </p:spPr>
          <p:txBody>
            <a:bodyPr lIns="36000" tIns="36000" rIns="36000" bIns="36000" anchor="ct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eaLnBrk="1" hangingPunct="1">
                <a:spcBef>
                  <a:spcPct val="0"/>
                </a:spcBef>
                <a:buFontTx/>
                <a:buNone/>
              </a:pPr>
              <a:r>
                <a:rPr kumimoji="0" lang="en-US" altLang="zh-CN" sz="2400">
                  <a:solidFill>
                    <a:srgbClr val="C00000"/>
                  </a:solidFill>
                  <a:latin typeface="Helvetica Neue" charset="0"/>
                  <a:ea typeface="Helvetica Neue" charset="0"/>
                  <a:cs typeface="Helvetica Neue" charset="0"/>
                </a:rPr>
                <a:t>0.8</a:t>
              </a:r>
            </a:p>
          </p:txBody>
        </p:sp>
        <p:sp>
          <p:nvSpPr>
            <p:cNvPr id="9237" name="矩形 11"/>
            <p:cNvSpPr>
              <a:spLocks noChangeArrowheads="1"/>
            </p:cNvSpPr>
            <p:nvPr/>
          </p:nvSpPr>
          <p:spPr bwMode="auto">
            <a:xfrm>
              <a:off x="6593295" y="2237712"/>
              <a:ext cx="428931" cy="396218"/>
            </a:xfrm>
            <a:prstGeom prst="rect">
              <a:avLst/>
            </a:prstGeom>
            <a:solidFill>
              <a:schemeClr val="bg1"/>
            </a:solidFill>
            <a:ln w="9525">
              <a:solidFill>
                <a:schemeClr val="tx1"/>
              </a:solidFill>
              <a:miter lim="800000"/>
              <a:headEnd/>
              <a:tailEnd/>
            </a:ln>
          </p:spPr>
          <p:txBody>
            <a:bodyPr lIns="36000" tIns="36000" rIns="36000" bIns="36000" anchor="ct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eaLnBrk="1" hangingPunct="1">
                <a:spcBef>
                  <a:spcPct val="0"/>
                </a:spcBef>
                <a:buFontTx/>
                <a:buNone/>
              </a:pPr>
              <a:r>
                <a:rPr kumimoji="0" lang="en-US" altLang="zh-CN" sz="2400">
                  <a:solidFill>
                    <a:srgbClr val="C00000"/>
                  </a:solidFill>
                  <a:latin typeface="Helvetica Neue" charset="0"/>
                  <a:ea typeface="Helvetica Neue" charset="0"/>
                  <a:cs typeface="Helvetica Neue" charset="0"/>
                </a:rPr>
                <a:t>0.2</a:t>
              </a:r>
            </a:p>
          </p:txBody>
        </p:sp>
        <p:sp>
          <p:nvSpPr>
            <p:cNvPr id="9238" name="矩形 11"/>
            <p:cNvSpPr>
              <a:spLocks noChangeArrowheads="1"/>
            </p:cNvSpPr>
            <p:nvPr/>
          </p:nvSpPr>
          <p:spPr bwMode="auto">
            <a:xfrm>
              <a:off x="7022226" y="2237712"/>
              <a:ext cx="428931" cy="396218"/>
            </a:xfrm>
            <a:prstGeom prst="rect">
              <a:avLst/>
            </a:prstGeom>
            <a:solidFill>
              <a:schemeClr val="bg1"/>
            </a:solidFill>
            <a:ln w="9525">
              <a:solidFill>
                <a:schemeClr val="tx1"/>
              </a:solidFill>
              <a:miter lim="800000"/>
              <a:headEnd/>
              <a:tailEnd/>
            </a:ln>
          </p:spPr>
          <p:txBody>
            <a:bodyPr lIns="36000" tIns="36000" rIns="36000" bIns="36000" anchor="ct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eaLnBrk="1" hangingPunct="1">
                <a:spcBef>
                  <a:spcPct val="0"/>
                </a:spcBef>
                <a:buFontTx/>
                <a:buNone/>
              </a:pPr>
              <a:r>
                <a:rPr kumimoji="0" lang="en-US" altLang="zh-CN" sz="2400">
                  <a:solidFill>
                    <a:srgbClr val="C00000"/>
                  </a:solidFill>
                  <a:latin typeface="Helvetica Neue" charset="0"/>
                  <a:ea typeface="Helvetica Neue" charset="0"/>
                  <a:cs typeface="Helvetica Neue" charset="0"/>
                </a:rPr>
                <a:t>0.3</a:t>
              </a:r>
            </a:p>
          </p:txBody>
        </p:sp>
        <p:sp>
          <p:nvSpPr>
            <p:cNvPr id="9239" name="矩形 11"/>
            <p:cNvSpPr>
              <a:spLocks noChangeArrowheads="1"/>
            </p:cNvSpPr>
            <p:nvPr/>
          </p:nvSpPr>
          <p:spPr bwMode="auto">
            <a:xfrm>
              <a:off x="7451157" y="2237712"/>
              <a:ext cx="428931" cy="396218"/>
            </a:xfrm>
            <a:prstGeom prst="rect">
              <a:avLst/>
            </a:prstGeom>
            <a:solidFill>
              <a:schemeClr val="bg1"/>
            </a:solidFill>
            <a:ln w="9525">
              <a:solidFill>
                <a:schemeClr val="tx1"/>
              </a:solidFill>
              <a:miter lim="800000"/>
              <a:headEnd/>
              <a:tailEnd/>
            </a:ln>
          </p:spPr>
          <p:txBody>
            <a:bodyPr lIns="36000" tIns="36000" rIns="36000" bIns="36000" anchor="ct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eaLnBrk="1" hangingPunct="1">
                <a:spcBef>
                  <a:spcPct val="0"/>
                </a:spcBef>
                <a:buFontTx/>
                <a:buNone/>
              </a:pPr>
              <a:r>
                <a:rPr kumimoji="0" lang="mr-IN" altLang="zh-CN" sz="2400">
                  <a:solidFill>
                    <a:srgbClr val="C00000"/>
                  </a:solidFill>
                  <a:latin typeface="Helvetica Neue" charset="0"/>
                  <a:ea typeface="Helvetica Neue" charset="0"/>
                  <a:cs typeface="Helvetica Neue" charset="0"/>
                </a:rPr>
                <a:t>…</a:t>
              </a:r>
              <a:endParaRPr kumimoji="0" lang="en-US" altLang="zh-CN" sz="2400">
                <a:solidFill>
                  <a:srgbClr val="C00000"/>
                </a:solidFill>
                <a:latin typeface="Helvetica Neue" charset="0"/>
                <a:ea typeface="Helvetica Neue" charset="0"/>
                <a:cs typeface="Helvetica Neue" charset="0"/>
              </a:endParaRPr>
            </a:p>
          </p:txBody>
        </p:sp>
        <p:sp>
          <p:nvSpPr>
            <p:cNvPr id="9240" name="矩形 11"/>
            <p:cNvSpPr>
              <a:spLocks noChangeArrowheads="1"/>
            </p:cNvSpPr>
            <p:nvPr/>
          </p:nvSpPr>
          <p:spPr bwMode="auto">
            <a:xfrm>
              <a:off x="7876869" y="2237712"/>
              <a:ext cx="428931" cy="396218"/>
            </a:xfrm>
            <a:prstGeom prst="rect">
              <a:avLst/>
            </a:prstGeom>
            <a:solidFill>
              <a:schemeClr val="bg1"/>
            </a:solidFill>
            <a:ln w="9525">
              <a:solidFill>
                <a:schemeClr val="tx1"/>
              </a:solidFill>
              <a:miter lim="800000"/>
              <a:headEnd/>
              <a:tailEnd/>
            </a:ln>
          </p:spPr>
          <p:txBody>
            <a:bodyPr lIns="36000" tIns="36000" rIns="36000" bIns="36000" anchor="ct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eaLnBrk="1" hangingPunct="1">
                <a:spcBef>
                  <a:spcPct val="0"/>
                </a:spcBef>
                <a:buFontTx/>
                <a:buNone/>
              </a:pPr>
              <a:r>
                <a:rPr kumimoji="0" lang="en-US" altLang="zh-CN" sz="2400">
                  <a:solidFill>
                    <a:srgbClr val="C00000"/>
                  </a:solidFill>
                  <a:latin typeface="Helvetica Neue" charset="0"/>
                  <a:ea typeface="Helvetica Neue" charset="0"/>
                  <a:cs typeface="Helvetica Neue" charset="0"/>
                </a:rPr>
                <a:t>0.0</a:t>
              </a:r>
            </a:p>
          </p:txBody>
        </p:sp>
        <p:sp>
          <p:nvSpPr>
            <p:cNvPr id="9241" name="矩形 11"/>
            <p:cNvSpPr>
              <a:spLocks noChangeArrowheads="1"/>
            </p:cNvSpPr>
            <p:nvPr/>
          </p:nvSpPr>
          <p:spPr bwMode="auto">
            <a:xfrm>
              <a:off x="8305800" y="2237712"/>
              <a:ext cx="428931" cy="396218"/>
            </a:xfrm>
            <a:prstGeom prst="rect">
              <a:avLst/>
            </a:prstGeom>
            <a:solidFill>
              <a:schemeClr val="bg1"/>
            </a:solidFill>
            <a:ln w="9525">
              <a:solidFill>
                <a:schemeClr val="tx1"/>
              </a:solidFill>
              <a:miter lim="800000"/>
              <a:headEnd/>
              <a:tailEnd/>
            </a:ln>
          </p:spPr>
          <p:txBody>
            <a:bodyPr lIns="36000" tIns="36000" rIns="36000" bIns="36000" anchor="ct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eaLnBrk="1" hangingPunct="1">
                <a:spcBef>
                  <a:spcPct val="0"/>
                </a:spcBef>
                <a:buFontTx/>
                <a:buNone/>
              </a:pPr>
              <a:r>
                <a:rPr kumimoji="0" lang="en-US" altLang="zh-CN" sz="2400">
                  <a:solidFill>
                    <a:srgbClr val="C00000"/>
                  </a:solidFill>
                  <a:latin typeface="Helvetica Neue" charset="0"/>
                  <a:ea typeface="Helvetica Neue" charset="0"/>
                  <a:cs typeface="Helvetica Neue" charset="0"/>
                </a:rPr>
                <a:t>0.0</a:t>
              </a:r>
            </a:p>
          </p:txBody>
        </p:sp>
      </p:grpSp>
      <p:sp>
        <p:nvSpPr>
          <p:cNvPr id="104" name="矩形 51"/>
          <p:cNvSpPr/>
          <p:nvPr/>
        </p:nvSpPr>
        <p:spPr>
          <a:xfrm>
            <a:off x="5280025" y="1341438"/>
            <a:ext cx="3560763" cy="387350"/>
          </a:xfrm>
          <a:prstGeom prst="rect">
            <a:avLst/>
          </a:prstGeom>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sz="2000" i="1" dirty="0">
                <a:solidFill>
                  <a:schemeClr val="tx1"/>
                </a:solidFill>
              </a:rPr>
              <a:t>d</a:t>
            </a:r>
            <a:r>
              <a:rPr kumimoji="1" lang="en-US" altLang="zh-CN" sz="2000" dirty="0">
                <a:solidFill>
                  <a:schemeClr val="tx1"/>
                </a:solidFill>
              </a:rPr>
              <a:t>-dimensional vector, </a:t>
            </a:r>
            <a:r>
              <a:rPr kumimoji="1" lang="en-US" altLang="zh-CN" sz="2000" i="1" dirty="0">
                <a:solidFill>
                  <a:schemeClr val="tx1"/>
                </a:solidFill>
              </a:rPr>
              <a:t>d</a:t>
            </a:r>
            <a:r>
              <a:rPr kumimoji="1" lang="en-US" altLang="zh-CN" sz="2000" dirty="0">
                <a:solidFill>
                  <a:schemeClr val="tx1"/>
                </a:solidFill>
              </a:rPr>
              <a:t>&lt;&lt;|</a:t>
            </a:r>
            <a:r>
              <a:rPr kumimoji="1" lang="en-US" altLang="zh-CN" sz="2000" i="1" dirty="0">
                <a:solidFill>
                  <a:schemeClr val="tx1"/>
                </a:solidFill>
              </a:rPr>
              <a:t>V</a:t>
            </a:r>
            <a:r>
              <a:rPr kumimoji="1" lang="en-US" altLang="zh-CN" sz="2000" dirty="0">
                <a:solidFill>
                  <a:schemeClr val="tx1"/>
                </a:solidFill>
              </a:rPr>
              <a:t>|</a:t>
            </a:r>
          </a:p>
        </p:txBody>
      </p:sp>
      <p:sp>
        <p:nvSpPr>
          <p:cNvPr id="89" name="矩形 51"/>
          <p:cNvSpPr/>
          <p:nvPr/>
        </p:nvSpPr>
        <p:spPr>
          <a:xfrm>
            <a:off x="5024438" y="2478088"/>
            <a:ext cx="4610100" cy="879475"/>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dirty="0">
                <a:solidFill>
                  <a:schemeClr val="tx1"/>
                </a:solidFill>
              </a:rPr>
              <a:t>Users with the </a:t>
            </a:r>
            <a:r>
              <a:rPr kumimoji="1" lang="en-US" altLang="zh-CN" dirty="0">
                <a:solidFill>
                  <a:srgbClr val="2B00CC"/>
                </a:solidFill>
              </a:rPr>
              <a:t>same label </a:t>
            </a:r>
            <a:r>
              <a:rPr kumimoji="1" lang="en-US" altLang="zh-CN" dirty="0">
                <a:solidFill>
                  <a:schemeClr val="tx1"/>
                </a:solidFill>
              </a:rPr>
              <a:t>are located in the </a:t>
            </a:r>
            <a:r>
              <a:rPr kumimoji="1" lang="en-US" altLang="zh-CN" i="1" dirty="0">
                <a:solidFill>
                  <a:schemeClr val="tx1"/>
                </a:solidFill>
              </a:rPr>
              <a:t>d</a:t>
            </a:r>
            <a:r>
              <a:rPr kumimoji="1" lang="en-US" altLang="zh-CN" dirty="0">
                <a:solidFill>
                  <a:schemeClr val="tx1"/>
                </a:solidFill>
              </a:rPr>
              <a:t>-dimensional space </a:t>
            </a:r>
            <a:r>
              <a:rPr kumimoji="1" lang="en-US" altLang="zh-CN" dirty="0">
                <a:solidFill>
                  <a:srgbClr val="2B00CC"/>
                </a:solidFill>
              </a:rPr>
              <a:t>closer</a:t>
            </a:r>
            <a:r>
              <a:rPr kumimoji="1" lang="en-US" altLang="zh-CN" dirty="0">
                <a:solidFill>
                  <a:schemeClr val="tx1"/>
                </a:solidFill>
              </a:rPr>
              <a:t> than those with </a:t>
            </a:r>
            <a:r>
              <a:rPr kumimoji="1" lang="en-US" altLang="zh-CN" dirty="0">
                <a:solidFill>
                  <a:srgbClr val="2B00CC"/>
                </a:solidFill>
              </a:rPr>
              <a:t>different labels</a:t>
            </a:r>
          </a:p>
        </p:txBody>
      </p:sp>
      <p:grpSp>
        <p:nvGrpSpPr>
          <p:cNvPr id="9224" name="Group 17"/>
          <p:cNvGrpSpPr>
            <a:grpSpLocks noChangeAspect="1"/>
          </p:cNvGrpSpPr>
          <p:nvPr/>
        </p:nvGrpSpPr>
        <p:grpSpPr bwMode="auto">
          <a:xfrm>
            <a:off x="5351463" y="3573016"/>
            <a:ext cx="3489325" cy="2962275"/>
            <a:chOff x="5351908" y="3619299"/>
            <a:chExt cx="2913459" cy="2473997"/>
          </a:xfrm>
        </p:grpSpPr>
        <p:cxnSp>
          <p:nvCxnSpPr>
            <p:cNvPr id="38" name="Straight Arrow Connector 37"/>
            <p:cNvCxnSpPr/>
            <p:nvPr/>
          </p:nvCxnSpPr>
          <p:spPr>
            <a:xfrm>
              <a:off x="5351908" y="5940826"/>
              <a:ext cx="26218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5534828" y="3861926"/>
              <a:ext cx="0" cy="22313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227" name="图片 13" descr="Misc-Buddy-Blue-icon.png"/>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6982544" y="5526344"/>
              <a:ext cx="228600" cy="236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8" name="图片 13" descr="Misc-Buddy-Blue-icon.png"/>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6729669" y="5255999"/>
              <a:ext cx="228600" cy="236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9" name="Picture 41"/>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5967534" y="4329258"/>
              <a:ext cx="253010" cy="253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矩形 51"/>
            <p:cNvSpPr/>
            <p:nvPr/>
          </p:nvSpPr>
          <p:spPr>
            <a:xfrm>
              <a:off x="6991557" y="4970319"/>
              <a:ext cx="892065" cy="311569"/>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dirty="0">
                  <a:solidFill>
                    <a:schemeClr val="tx1"/>
                  </a:solidFill>
                </a:rPr>
                <a:t>label1</a:t>
              </a:r>
              <a:endParaRPr kumimoji="1" lang="en-US" altLang="zh-CN" dirty="0">
                <a:solidFill>
                  <a:srgbClr val="0000CC"/>
                </a:solidFill>
              </a:endParaRPr>
            </a:p>
          </p:txBody>
        </p:sp>
        <p:cxnSp>
          <p:nvCxnSpPr>
            <p:cNvPr id="44" name="Straight Arrow Connector 43"/>
            <p:cNvCxnSpPr>
              <a:stCxn id="90" idx="2"/>
              <a:endCxn id="9227" idx="0"/>
            </p:cNvCxnSpPr>
            <p:nvPr/>
          </p:nvCxnSpPr>
          <p:spPr>
            <a:xfrm flipH="1">
              <a:off x="7096272" y="5281889"/>
              <a:ext cx="340654" cy="2439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90" idx="2"/>
              <a:endCxn id="9228" idx="3"/>
            </p:cNvCxnSpPr>
            <p:nvPr/>
          </p:nvCxnSpPr>
          <p:spPr>
            <a:xfrm flipH="1">
              <a:off x="6958420" y="5281889"/>
              <a:ext cx="478507" cy="928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矩形 51"/>
            <p:cNvSpPr/>
            <p:nvPr/>
          </p:nvSpPr>
          <p:spPr>
            <a:xfrm>
              <a:off x="6220113" y="4031632"/>
              <a:ext cx="991477" cy="233346"/>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dirty="0">
                  <a:solidFill>
                    <a:schemeClr val="tx1"/>
                  </a:solidFill>
                </a:rPr>
                <a:t>label2</a:t>
              </a:r>
              <a:endParaRPr kumimoji="1" lang="en-US" altLang="zh-CN" dirty="0">
                <a:solidFill>
                  <a:srgbClr val="0000CC"/>
                </a:solidFill>
              </a:endParaRPr>
            </a:p>
          </p:txBody>
        </p:sp>
        <p:cxnSp>
          <p:nvCxnSpPr>
            <p:cNvPr id="105" name="Straight Arrow Connector 104"/>
            <p:cNvCxnSpPr>
              <a:stCxn id="94" idx="2"/>
              <a:endCxn id="9229" idx="3"/>
            </p:cNvCxnSpPr>
            <p:nvPr/>
          </p:nvCxnSpPr>
          <p:spPr>
            <a:xfrm flipH="1">
              <a:off x="6220113" y="4264978"/>
              <a:ext cx="495739" cy="1909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矩形 51"/>
            <p:cNvSpPr/>
            <p:nvPr/>
          </p:nvSpPr>
          <p:spPr>
            <a:xfrm>
              <a:off x="5623636" y="3619299"/>
              <a:ext cx="2641731" cy="303615"/>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dirty="0">
                  <a:solidFill>
                    <a:srgbClr val="C00000"/>
                  </a:solidFill>
                </a:rPr>
                <a:t>e.g., node classification</a:t>
              </a:r>
            </a:p>
          </p:txBody>
        </p:sp>
      </p:grpSp>
      <p:sp>
        <p:nvSpPr>
          <p:cNvPr id="45" name="矩形 51"/>
          <p:cNvSpPr/>
          <p:nvPr/>
        </p:nvSpPr>
        <p:spPr>
          <a:xfrm>
            <a:off x="495293" y="1484784"/>
            <a:ext cx="3305579" cy="387350"/>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lgn="ctr">
              <a:defRPr/>
            </a:pPr>
            <a:r>
              <a:rPr kumimoji="1" lang="en-US" altLang="zh-CN" sz="2000" dirty="0">
                <a:solidFill>
                  <a:schemeClr val="tx1"/>
                </a:solidFill>
              </a:rPr>
              <a:t>Representation Learning/</a:t>
            </a:r>
            <a:br>
              <a:rPr kumimoji="1" lang="en-US" altLang="zh-CN" sz="2000" dirty="0">
                <a:solidFill>
                  <a:schemeClr val="tx1"/>
                </a:solidFill>
              </a:rPr>
            </a:br>
            <a:r>
              <a:rPr kumimoji="1" lang="en-US" altLang="zh-CN" sz="2000" dirty="0">
                <a:solidFill>
                  <a:schemeClr val="tx1"/>
                </a:solidFill>
              </a:rPr>
              <a:t>Graph Embedding</a:t>
            </a:r>
          </a:p>
        </p:txBody>
      </p:sp>
    </p:spTree>
    <p:extLst>
      <p:ext uri="{BB962C8B-B14F-4D97-AF65-F5344CB8AC3E}">
        <p14:creationId xmlns:p14="http://schemas.microsoft.com/office/powerpoint/2010/main" val="113638917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wipe(left)">
                                      <p:cBhvr>
                                        <p:cTn id="11" dur="500"/>
                                        <p:tgtEl>
                                          <p:spTgt spid="47"/>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wipe(left)">
                                      <p:cBhvr>
                                        <p:cTn id="15" dur="500"/>
                                        <p:tgtEl>
                                          <p:spTgt spid="5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04"/>
                                        </p:tgtEl>
                                        <p:attrNameLst>
                                          <p:attrName>style.visibility</p:attrName>
                                        </p:attrNameLst>
                                      </p:cBhvr>
                                      <p:to>
                                        <p:strVal val="visible"/>
                                      </p:to>
                                    </p:set>
                                    <p:animEffect transition="in" filter="blinds(horizontal)">
                                      <p:cBhvr>
                                        <p:cTn id="18" dur="500"/>
                                        <p:tgtEl>
                                          <p:spTgt spid="104"/>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89"/>
                                        </p:tgtEl>
                                        <p:attrNameLst>
                                          <p:attrName>style.visibility</p:attrName>
                                        </p:attrNameLst>
                                      </p:cBhvr>
                                      <p:to>
                                        <p:strVal val="visible"/>
                                      </p:to>
                                    </p:set>
                                    <p:animEffect transition="in" filter="wipe(left)">
                                      <p:cBhvr>
                                        <p:cTn id="21"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104" grpId="0" animBg="1"/>
      <p:bldP spid="8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p:cNvSpPr>
            <a:spLocks noGrp="1"/>
          </p:cNvSpPr>
          <p:nvPr>
            <p:ph type="title"/>
          </p:nvPr>
        </p:nvSpPr>
        <p:spPr/>
        <p:txBody>
          <a:bodyPr/>
          <a:lstStyle/>
          <a:p>
            <a:r>
              <a:rPr lang="en-US" altLang="x-none"/>
              <a:t>DeepWalk</a:t>
            </a:r>
          </a:p>
        </p:txBody>
      </p:sp>
      <p:grpSp>
        <p:nvGrpSpPr>
          <p:cNvPr id="11266" name="Group 3"/>
          <p:cNvGrpSpPr>
            <a:grpSpLocks/>
          </p:cNvGrpSpPr>
          <p:nvPr/>
        </p:nvGrpSpPr>
        <p:grpSpPr bwMode="auto">
          <a:xfrm>
            <a:off x="768350" y="1817688"/>
            <a:ext cx="1981200" cy="1668462"/>
            <a:chOff x="6825208" y="1796818"/>
            <a:chExt cx="2556284" cy="2250251"/>
          </a:xfrm>
        </p:grpSpPr>
        <p:pic>
          <p:nvPicPr>
            <p:cNvPr id="11295" name="图片 13" descr="Misc-Buddy-Blue-icon.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89304" y="2564904"/>
              <a:ext cx="654632" cy="709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6" name="图片 14" descr="Misc-Buddy-Blue-ic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77236" y="1796818"/>
              <a:ext cx="504056" cy="54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7" name="图片 15" descr="Misc-Buddy-Blue-ic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77436" y="2054847"/>
              <a:ext cx="504056" cy="54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8" name="图片 16" descr="Misc-Buddy-Blue-ic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41432" y="3062959"/>
              <a:ext cx="504056" cy="54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9" name="图片 17" descr="Misc-Buddy-Blue-ic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61312" y="3501008"/>
              <a:ext cx="504056" cy="54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00" name="图片 18" descr="Misc-Buddy-Blue-ic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5208" y="3320988"/>
              <a:ext cx="504056" cy="54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301" name="直接连接符 7"/>
            <p:cNvCxnSpPr>
              <a:cxnSpLocks noChangeShapeType="1"/>
            </p:cNvCxnSpPr>
            <p:nvPr/>
          </p:nvCxnSpPr>
          <p:spPr bwMode="auto">
            <a:xfrm>
              <a:off x="7473280" y="2342879"/>
              <a:ext cx="324036" cy="50405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302" name="直接连接符 7"/>
            <p:cNvCxnSpPr>
              <a:cxnSpLocks noChangeShapeType="1"/>
            </p:cNvCxnSpPr>
            <p:nvPr/>
          </p:nvCxnSpPr>
          <p:spPr bwMode="auto">
            <a:xfrm flipV="1">
              <a:off x="8301372" y="2594908"/>
              <a:ext cx="468052" cy="2220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303" name="直接连接符 7"/>
            <p:cNvCxnSpPr>
              <a:cxnSpLocks noChangeShapeType="1"/>
            </p:cNvCxnSpPr>
            <p:nvPr/>
          </p:nvCxnSpPr>
          <p:spPr bwMode="auto">
            <a:xfrm>
              <a:off x="7653300" y="2162859"/>
              <a:ext cx="1224136" cy="1650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304" name="直接连接符 7"/>
            <p:cNvCxnSpPr>
              <a:cxnSpLocks noChangeShapeType="1"/>
            </p:cNvCxnSpPr>
            <p:nvPr/>
          </p:nvCxnSpPr>
          <p:spPr bwMode="auto">
            <a:xfrm>
              <a:off x="8301372" y="3206975"/>
              <a:ext cx="540060" cy="1290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305" name="直接连接符 7"/>
            <p:cNvCxnSpPr>
              <a:cxnSpLocks noChangeShapeType="1"/>
            </p:cNvCxnSpPr>
            <p:nvPr/>
          </p:nvCxnSpPr>
          <p:spPr bwMode="auto">
            <a:xfrm flipV="1">
              <a:off x="8265368" y="3501008"/>
              <a:ext cx="540060" cy="27303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306" name="直接连接符 7"/>
            <p:cNvCxnSpPr>
              <a:cxnSpLocks noChangeShapeType="1"/>
            </p:cNvCxnSpPr>
            <p:nvPr/>
          </p:nvCxnSpPr>
          <p:spPr bwMode="auto">
            <a:xfrm flipV="1">
              <a:off x="8013340" y="3274089"/>
              <a:ext cx="3280" cy="2269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307" name="直接连接符 7"/>
            <p:cNvCxnSpPr>
              <a:cxnSpLocks noChangeShapeType="1"/>
            </p:cNvCxnSpPr>
            <p:nvPr/>
          </p:nvCxnSpPr>
          <p:spPr bwMode="auto">
            <a:xfrm flipV="1">
              <a:off x="7257256" y="3248980"/>
              <a:ext cx="468052" cy="2520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grpSp>
      <p:pic>
        <p:nvPicPr>
          <p:cNvPr id="11267" name="Picture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75375" y="1676400"/>
            <a:ext cx="3349625" cy="215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3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05200" y="2286000"/>
            <a:ext cx="2141538" cy="170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右箭头 16"/>
          <p:cNvSpPr/>
          <p:nvPr/>
        </p:nvSpPr>
        <p:spPr>
          <a:xfrm>
            <a:off x="2971800" y="2093913"/>
            <a:ext cx="309563" cy="604837"/>
          </a:xfrm>
          <a:prstGeom prst="rightArrow">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270" name="Rectangle 33"/>
          <p:cNvSpPr>
            <a:spLocks noChangeArrowheads="1"/>
          </p:cNvSpPr>
          <p:nvPr/>
        </p:nvSpPr>
        <p:spPr bwMode="auto">
          <a:xfrm>
            <a:off x="0" y="6504030"/>
            <a:ext cx="9525000" cy="35396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marL="228600" indent="-228600">
              <a:spcBef>
                <a:spcPct val="0"/>
              </a:spcBef>
              <a:buFont typeface="+mj-lt"/>
              <a:buAutoNum type="arabicPeriod"/>
            </a:pPr>
            <a:r>
              <a:rPr kumimoji="0" lang="en-US" altLang="x-none" sz="1100" dirty="0">
                <a:latin typeface="Times New Roman" charset="0"/>
              </a:rPr>
              <a:t>B. </a:t>
            </a:r>
            <a:r>
              <a:rPr kumimoji="0" lang="en-US" altLang="x-none" sz="1100" dirty="0" err="1">
                <a:latin typeface="Times New Roman" charset="0"/>
              </a:rPr>
              <a:t>Perozzi</a:t>
            </a:r>
            <a:r>
              <a:rPr kumimoji="0" lang="en-US" altLang="x-none" sz="1100" dirty="0">
                <a:latin typeface="Times New Roman" charset="0"/>
              </a:rPr>
              <a:t>, R. Al-</a:t>
            </a:r>
            <a:r>
              <a:rPr kumimoji="0" lang="en-US" altLang="x-none" sz="1100" dirty="0" err="1">
                <a:latin typeface="Times New Roman" charset="0"/>
              </a:rPr>
              <a:t>Rfou</a:t>
            </a:r>
            <a:r>
              <a:rPr kumimoji="0" lang="en-US" altLang="x-none" sz="1100" dirty="0">
                <a:latin typeface="Times New Roman" charset="0"/>
              </a:rPr>
              <a:t>, and S. </a:t>
            </a:r>
            <a:r>
              <a:rPr kumimoji="0" lang="en-US" altLang="x-none" sz="1100" dirty="0" err="1">
                <a:latin typeface="Times New Roman" charset="0"/>
              </a:rPr>
              <a:t>Skiena</a:t>
            </a:r>
            <a:r>
              <a:rPr kumimoji="0" lang="en-US" altLang="x-none" sz="1100" dirty="0">
                <a:latin typeface="Times New Roman" charset="0"/>
              </a:rPr>
              <a:t>. 2014. </a:t>
            </a:r>
            <a:r>
              <a:rPr kumimoji="0" lang="en-US" altLang="x-none" sz="1100" dirty="0" err="1">
                <a:latin typeface="Times New Roman" charset="0"/>
              </a:rPr>
              <a:t>Deepwalk</a:t>
            </a:r>
            <a:r>
              <a:rPr kumimoji="0" lang="en-US" altLang="x-none" sz="1100" dirty="0">
                <a:latin typeface="Times New Roman" charset="0"/>
              </a:rPr>
              <a:t>: Online learning of social representations. </a:t>
            </a:r>
            <a:r>
              <a:rPr kumimoji="0" lang="en-US" altLang="x-none" sz="1100" i="1" dirty="0">
                <a:latin typeface="Times New Roman" charset="0"/>
              </a:rPr>
              <a:t>KDD</a:t>
            </a:r>
            <a:r>
              <a:rPr kumimoji="0" lang="en-US" altLang="x-none" sz="1100" dirty="0">
                <a:latin typeface="Times New Roman" charset="0"/>
              </a:rPr>
              <a:t>, 701–710.</a:t>
            </a:r>
          </a:p>
        </p:txBody>
      </p:sp>
      <p:sp>
        <p:nvSpPr>
          <p:cNvPr id="28" name="矩形 51"/>
          <p:cNvSpPr/>
          <p:nvPr/>
        </p:nvSpPr>
        <p:spPr>
          <a:xfrm>
            <a:off x="1103313" y="2503488"/>
            <a:ext cx="427037"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1</a:t>
            </a:r>
            <a:endParaRPr kumimoji="1" lang="en-US" altLang="zh-CN" baseline="-25000" dirty="0">
              <a:solidFill>
                <a:srgbClr val="0000CC"/>
              </a:solidFill>
            </a:endParaRPr>
          </a:p>
        </p:txBody>
      </p:sp>
      <p:sp>
        <p:nvSpPr>
          <p:cNvPr id="29" name="矩形 51"/>
          <p:cNvSpPr/>
          <p:nvPr/>
        </p:nvSpPr>
        <p:spPr>
          <a:xfrm>
            <a:off x="457200" y="2959100"/>
            <a:ext cx="427038"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2</a:t>
            </a:r>
            <a:endParaRPr kumimoji="1" lang="en-US" altLang="zh-CN" baseline="-25000" dirty="0">
              <a:solidFill>
                <a:srgbClr val="0000CC"/>
              </a:solidFill>
            </a:endParaRPr>
          </a:p>
        </p:txBody>
      </p:sp>
      <p:sp>
        <p:nvSpPr>
          <p:cNvPr id="30" name="矩形 51"/>
          <p:cNvSpPr/>
          <p:nvPr/>
        </p:nvSpPr>
        <p:spPr>
          <a:xfrm>
            <a:off x="1252538" y="1652588"/>
            <a:ext cx="427037"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3</a:t>
            </a:r>
            <a:endParaRPr kumimoji="1" lang="en-US" altLang="zh-CN" baseline="-25000" dirty="0">
              <a:solidFill>
                <a:srgbClr val="0000CC"/>
              </a:solidFill>
            </a:endParaRPr>
          </a:p>
        </p:txBody>
      </p:sp>
      <p:sp>
        <p:nvSpPr>
          <p:cNvPr id="31" name="矩形 51"/>
          <p:cNvSpPr/>
          <p:nvPr/>
        </p:nvSpPr>
        <p:spPr>
          <a:xfrm>
            <a:off x="2109788" y="1760538"/>
            <a:ext cx="427037"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4</a:t>
            </a:r>
            <a:endParaRPr kumimoji="1" lang="en-US" altLang="zh-CN" baseline="-25000" dirty="0">
              <a:solidFill>
                <a:srgbClr val="0000CC"/>
              </a:solidFill>
            </a:endParaRPr>
          </a:p>
        </p:txBody>
      </p:sp>
      <p:sp>
        <p:nvSpPr>
          <p:cNvPr id="35" name="矩形 51"/>
          <p:cNvSpPr/>
          <p:nvPr/>
        </p:nvSpPr>
        <p:spPr>
          <a:xfrm>
            <a:off x="1797050" y="3160713"/>
            <a:ext cx="428625"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6</a:t>
            </a:r>
            <a:endParaRPr kumimoji="1" lang="en-US" altLang="zh-CN" baseline="-25000" dirty="0">
              <a:solidFill>
                <a:srgbClr val="0000CC"/>
              </a:solidFill>
            </a:endParaRPr>
          </a:p>
        </p:txBody>
      </p:sp>
      <p:sp>
        <p:nvSpPr>
          <p:cNvPr id="36" name="矩形 51"/>
          <p:cNvSpPr/>
          <p:nvPr/>
        </p:nvSpPr>
        <p:spPr>
          <a:xfrm>
            <a:off x="2085975" y="2544763"/>
            <a:ext cx="427038" cy="342900"/>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5</a:t>
            </a:r>
            <a:endParaRPr kumimoji="1" lang="en-US" altLang="zh-CN" baseline="-25000" dirty="0">
              <a:solidFill>
                <a:srgbClr val="0000CC"/>
              </a:solidFill>
            </a:endParaRPr>
          </a:p>
        </p:txBody>
      </p:sp>
      <p:cxnSp>
        <p:nvCxnSpPr>
          <p:cNvPr id="19" name="Straight Arrow Connector 18"/>
          <p:cNvCxnSpPr/>
          <p:nvPr/>
        </p:nvCxnSpPr>
        <p:spPr>
          <a:xfrm flipH="1" flipV="1">
            <a:off x="1530350" y="2020888"/>
            <a:ext cx="555625" cy="682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1193800" y="2339975"/>
            <a:ext cx="207963" cy="3159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1878013" y="2960688"/>
            <a:ext cx="331787" cy="714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矩形 51"/>
          <p:cNvSpPr/>
          <p:nvPr/>
        </p:nvSpPr>
        <p:spPr>
          <a:xfrm>
            <a:off x="3694113" y="1752600"/>
            <a:ext cx="427037"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4</a:t>
            </a:r>
            <a:endParaRPr kumimoji="1" lang="en-US" altLang="zh-CN" baseline="-25000" dirty="0">
              <a:solidFill>
                <a:srgbClr val="0000CC"/>
              </a:solidFill>
            </a:endParaRPr>
          </a:p>
        </p:txBody>
      </p:sp>
      <p:sp>
        <p:nvSpPr>
          <p:cNvPr id="46" name="矩形 51"/>
          <p:cNvSpPr/>
          <p:nvPr/>
        </p:nvSpPr>
        <p:spPr>
          <a:xfrm>
            <a:off x="4064000" y="1752600"/>
            <a:ext cx="427038"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3</a:t>
            </a:r>
            <a:endParaRPr kumimoji="1" lang="en-US" altLang="zh-CN" baseline="-25000" dirty="0">
              <a:solidFill>
                <a:srgbClr val="0000CC"/>
              </a:solidFill>
            </a:endParaRPr>
          </a:p>
        </p:txBody>
      </p:sp>
      <p:sp>
        <p:nvSpPr>
          <p:cNvPr id="47" name="矩形 51"/>
          <p:cNvSpPr/>
          <p:nvPr/>
        </p:nvSpPr>
        <p:spPr>
          <a:xfrm>
            <a:off x="4432300" y="1752600"/>
            <a:ext cx="427038"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b="1" i="1" dirty="0">
                <a:solidFill>
                  <a:srgbClr val="FF0000"/>
                </a:solidFill>
                <a:latin typeface="Times New Roman" charset="0"/>
                <a:ea typeface="Times New Roman" charset="0"/>
                <a:cs typeface="Times New Roman" charset="0"/>
              </a:rPr>
              <a:t>v</a:t>
            </a:r>
            <a:r>
              <a:rPr kumimoji="1" lang="en-US" altLang="zh-CN" b="1" baseline="-25000" dirty="0">
                <a:solidFill>
                  <a:srgbClr val="FF0000"/>
                </a:solidFill>
              </a:rPr>
              <a:t>1</a:t>
            </a:r>
          </a:p>
        </p:txBody>
      </p:sp>
      <p:sp>
        <p:nvSpPr>
          <p:cNvPr id="48" name="矩形 51"/>
          <p:cNvSpPr/>
          <p:nvPr/>
        </p:nvSpPr>
        <p:spPr>
          <a:xfrm>
            <a:off x="4802188" y="1752600"/>
            <a:ext cx="427037"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5</a:t>
            </a:r>
            <a:endParaRPr kumimoji="1" lang="en-US" altLang="zh-CN" baseline="-25000" dirty="0">
              <a:solidFill>
                <a:srgbClr val="0000CC"/>
              </a:solidFill>
            </a:endParaRPr>
          </a:p>
        </p:txBody>
      </p:sp>
      <p:cxnSp>
        <p:nvCxnSpPr>
          <p:cNvPr id="49" name="Straight Arrow Connector 48"/>
          <p:cNvCxnSpPr/>
          <p:nvPr/>
        </p:nvCxnSpPr>
        <p:spPr>
          <a:xfrm flipH="1">
            <a:off x="2043113" y="3190875"/>
            <a:ext cx="260350" cy="1333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1"/>
          <p:cNvSpPr/>
          <p:nvPr/>
        </p:nvSpPr>
        <p:spPr>
          <a:xfrm>
            <a:off x="5172075" y="1752600"/>
            <a:ext cx="427038"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6</a:t>
            </a:r>
            <a:endParaRPr kumimoji="1" lang="en-US" altLang="zh-CN" baseline="-25000" dirty="0">
              <a:solidFill>
                <a:srgbClr val="0000CC"/>
              </a:solidFill>
            </a:endParaRPr>
          </a:p>
        </p:txBody>
      </p:sp>
      <p:sp>
        <p:nvSpPr>
          <p:cNvPr id="52" name="Rectangle 51"/>
          <p:cNvSpPr/>
          <p:nvPr/>
        </p:nvSpPr>
        <p:spPr>
          <a:xfrm>
            <a:off x="3557588" y="1752600"/>
            <a:ext cx="2081212" cy="4318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3" name="右箭头 16"/>
          <p:cNvSpPr/>
          <p:nvPr/>
        </p:nvSpPr>
        <p:spPr>
          <a:xfrm>
            <a:off x="5791200" y="2093913"/>
            <a:ext cx="309563" cy="604837"/>
          </a:xfrm>
          <a:prstGeom prst="rightArrow">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矩形 51"/>
          <p:cNvSpPr/>
          <p:nvPr/>
        </p:nvSpPr>
        <p:spPr>
          <a:xfrm>
            <a:off x="914400" y="1179513"/>
            <a:ext cx="1535113"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sz="1600" b="1" dirty="0">
                <a:solidFill>
                  <a:schemeClr val="tx1"/>
                </a:solidFill>
                <a:latin typeface="Times New Roman" charset="0"/>
                <a:ea typeface="Times New Roman" charset="0"/>
                <a:cs typeface="Times New Roman" charset="0"/>
              </a:rPr>
              <a:t>Random walk</a:t>
            </a:r>
            <a:endParaRPr kumimoji="1" lang="en-US" altLang="zh-CN" sz="1600" b="1" baseline="-25000" dirty="0">
              <a:solidFill>
                <a:srgbClr val="0000CC"/>
              </a:solidFill>
            </a:endParaRPr>
          </a:p>
        </p:txBody>
      </p:sp>
      <p:sp>
        <p:nvSpPr>
          <p:cNvPr id="55" name="矩形 51"/>
          <p:cNvSpPr/>
          <p:nvPr/>
        </p:nvSpPr>
        <p:spPr>
          <a:xfrm>
            <a:off x="3557588" y="1179513"/>
            <a:ext cx="2217737"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sz="1600" dirty="0">
                <a:solidFill>
                  <a:schemeClr val="tx1"/>
                </a:solidFill>
                <a:latin typeface="Times New Roman" charset="0"/>
                <a:ea typeface="Times New Roman" charset="0"/>
                <a:cs typeface="Times New Roman" charset="0"/>
              </a:rPr>
              <a:t>One example RW path</a:t>
            </a:r>
            <a:endParaRPr kumimoji="1" lang="en-US" altLang="zh-CN" sz="1600" baseline="-25000" dirty="0">
              <a:solidFill>
                <a:srgbClr val="0000CC"/>
              </a:solidFill>
            </a:endParaRPr>
          </a:p>
        </p:txBody>
      </p:sp>
      <p:sp>
        <p:nvSpPr>
          <p:cNvPr id="56" name="矩形 51"/>
          <p:cNvSpPr/>
          <p:nvPr/>
        </p:nvSpPr>
        <p:spPr>
          <a:xfrm>
            <a:off x="6807200" y="1066800"/>
            <a:ext cx="2108200" cy="5222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lgn="ctr">
              <a:defRPr/>
            </a:pPr>
            <a:r>
              <a:rPr kumimoji="1" lang="en-US" altLang="zh-CN" sz="1600" b="1" dirty="0" err="1">
                <a:solidFill>
                  <a:schemeClr val="tx1"/>
                </a:solidFill>
                <a:latin typeface="Times New Roman" charset="0"/>
                <a:ea typeface="Times New Roman" charset="0"/>
                <a:cs typeface="Times New Roman" charset="0"/>
              </a:rPr>
              <a:t>SkipGram</a:t>
            </a:r>
            <a:r>
              <a:rPr kumimoji="1" lang="en-US" altLang="zh-CN" sz="1600" dirty="0">
                <a:solidFill>
                  <a:schemeClr val="tx1"/>
                </a:solidFill>
                <a:latin typeface="Times New Roman" charset="0"/>
                <a:ea typeface="Times New Roman" charset="0"/>
                <a:cs typeface="Times New Roman" charset="0"/>
              </a:rPr>
              <a:t> with Hierarchical </a:t>
            </a:r>
            <a:r>
              <a:rPr kumimoji="1" lang="en-US" altLang="zh-CN" sz="1600" dirty="0" err="1">
                <a:solidFill>
                  <a:schemeClr val="tx1"/>
                </a:solidFill>
                <a:latin typeface="Times New Roman" charset="0"/>
                <a:ea typeface="Times New Roman" charset="0"/>
                <a:cs typeface="Times New Roman" charset="0"/>
              </a:rPr>
              <a:t>softmax</a:t>
            </a:r>
            <a:r>
              <a:rPr kumimoji="1" lang="en-US" altLang="zh-CN" sz="1600" dirty="0">
                <a:solidFill>
                  <a:schemeClr val="tx1"/>
                </a:solidFill>
                <a:latin typeface="Times New Roman" charset="0"/>
                <a:ea typeface="Times New Roman" charset="0"/>
                <a:cs typeface="Times New Roman" charset="0"/>
              </a:rPr>
              <a:t> </a:t>
            </a:r>
            <a:endParaRPr kumimoji="1" lang="en-US" altLang="zh-CN" sz="1600" baseline="-25000" dirty="0">
              <a:solidFill>
                <a:srgbClr val="0000CC"/>
              </a:solidFill>
            </a:endParaRPr>
          </a:p>
        </p:txBody>
      </p:sp>
      <p:pic>
        <p:nvPicPr>
          <p:cNvPr id="11291" name="Picture 5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701800" y="4262438"/>
            <a:ext cx="5080000" cy="168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矩形 51"/>
          <p:cNvSpPr/>
          <p:nvPr/>
        </p:nvSpPr>
        <p:spPr>
          <a:xfrm>
            <a:off x="741363" y="5257800"/>
            <a:ext cx="1341437" cy="339725"/>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sz="1600">
                <a:solidFill>
                  <a:schemeClr val="tx1"/>
                </a:solidFill>
                <a:latin typeface="Times New Roman" charset="0"/>
                <a:ea typeface="Times New Roman" charset="0"/>
                <a:cs typeface="Times New Roman" charset="0"/>
              </a:rPr>
              <a:t>Hierarchical </a:t>
            </a:r>
            <a:r>
              <a:rPr kumimoji="1" lang="en-US" altLang="zh-CN" sz="1600" dirty="0" err="1">
                <a:solidFill>
                  <a:schemeClr val="tx1"/>
                </a:solidFill>
                <a:latin typeface="Times New Roman" charset="0"/>
                <a:ea typeface="Times New Roman" charset="0"/>
                <a:cs typeface="Times New Roman" charset="0"/>
              </a:rPr>
              <a:t>softmax</a:t>
            </a:r>
            <a:r>
              <a:rPr kumimoji="1" lang="en-US" altLang="zh-CN" sz="1600" dirty="0">
                <a:solidFill>
                  <a:schemeClr val="tx1"/>
                </a:solidFill>
                <a:latin typeface="Times New Roman" charset="0"/>
                <a:ea typeface="Times New Roman" charset="0"/>
                <a:cs typeface="Times New Roman" charset="0"/>
              </a:rPr>
              <a:t> </a:t>
            </a:r>
            <a:endParaRPr kumimoji="1" lang="en-US" altLang="zh-CN" sz="1600" baseline="-25000" dirty="0">
              <a:solidFill>
                <a:srgbClr val="0000CC"/>
              </a:solidFill>
            </a:endParaRPr>
          </a:p>
        </p:txBody>
      </p:sp>
      <p:sp>
        <p:nvSpPr>
          <p:cNvPr id="43" name="右箭头 16"/>
          <p:cNvSpPr/>
          <p:nvPr/>
        </p:nvSpPr>
        <p:spPr>
          <a:xfrm rot="5400000">
            <a:off x="7714457" y="3720306"/>
            <a:ext cx="273050" cy="604837"/>
          </a:xfrm>
          <a:prstGeom prst="rightArrow">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1294" name="Picture 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46888" y="4343400"/>
            <a:ext cx="2438666"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5760337"/>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631825" y="274638"/>
            <a:ext cx="8642350" cy="792162"/>
          </a:xfrm>
        </p:spPr>
        <p:txBody>
          <a:bodyPr/>
          <a:lstStyle/>
          <a:p>
            <a:r>
              <a:rPr lang="en-US" altLang="x-none" dirty="0">
                <a:solidFill>
                  <a:srgbClr val="C00000"/>
                </a:solidFill>
              </a:rPr>
              <a:t>Unifying </a:t>
            </a:r>
            <a:r>
              <a:rPr lang="en-US" altLang="x-none" dirty="0" err="1">
                <a:solidFill>
                  <a:srgbClr val="0000CC"/>
                </a:solidFill>
              </a:rPr>
              <a:t>DeepWalk</a:t>
            </a:r>
            <a:r>
              <a:rPr lang="en-US" altLang="x-none" dirty="0"/>
              <a:t>, </a:t>
            </a:r>
            <a:r>
              <a:rPr lang="en-US" altLang="x-none" dirty="0">
                <a:solidFill>
                  <a:srgbClr val="0000CC"/>
                </a:solidFill>
              </a:rPr>
              <a:t>LINE</a:t>
            </a:r>
            <a:r>
              <a:rPr lang="en-US" altLang="x-none" dirty="0"/>
              <a:t>, </a:t>
            </a:r>
            <a:r>
              <a:rPr lang="en-US" altLang="x-none" dirty="0">
                <a:solidFill>
                  <a:srgbClr val="0000CC"/>
                </a:solidFill>
              </a:rPr>
              <a:t>PTE</a:t>
            </a:r>
            <a:r>
              <a:rPr lang="en-US" altLang="x-none" dirty="0"/>
              <a:t>, and </a:t>
            </a:r>
            <a:r>
              <a:rPr lang="en-US" altLang="x-none" dirty="0">
                <a:solidFill>
                  <a:srgbClr val="0000CC"/>
                </a:solidFill>
              </a:rPr>
              <a:t>node2vec </a:t>
            </a:r>
            <a:r>
              <a:rPr lang="en-US" altLang="x-none" dirty="0">
                <a:solidFill>
                  <a:schemeClr val="tx1"/>
                </a:solidFill>
              </a:rPr>
              <a:t>into </a:t>
            </a:r>
            <a:r>
              <a:rPr lang="en-US" altLang="x-none" dirty="0">
                <a:solidFill>
                  <a:srgbClr val="C00000"/>
                </a:solidFill>
              </a:rPr>
              <a:t>Matrix</a:t>
            </a:r>
            <a:r>
              <a:rPr lang="en-US" altLang="x-none" dirty="0">
                <a:solidFill>
                  <a:schemeClr val="tx1"/>
                </a:solidFill>
              </a:rPr>
              <a:t> Forms</a:t>
            </a:r>
            <a:endParaRPr lang="en-US" altLang="x-none" baseline="30000" dirty="0">
              <a:solidFill>
                <a:schemeClr val="tx1"/>
              </a:solidFill>
            </a:endParaRPr>
          </a:p>
        </p:txBody>
      </p:sp>
      <p:pic>
        <p:nvPicPr>
          <p:cNvPr id="1638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83331" y="1360487"/>
            <a:ext cx="7170069" cy="3402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4762649"/>
            <a:ext cx="7048500" cy="169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82DDFF33-A109-EC43-973B-0F2F7FFBEC1D}"/>
              </a:ext>
            </a:extLst>
          </p:cNvPr>
          <p:cNvSpPr/>
          <p:nvPr/>
        </p:nvSpPr>
        <p:spPr>
          <a:xfrm>
            <a:off x="67367" y="6551766"/>
            <a:ext cx="9782177" cy="261610"/>
          </a:xfrm>
          <a:prstGeom prst="rect">
            <a:avLst/>
          </a:prstGeom>
        </p:spPr>
        <p:txBody>
          <a:bodyPr wrap="square">
            <a:spAutoFit/>
          </a:bodyPr>
          <a:lstStyle/>
          <a:p>
            <a:pPr marL="185738" indent="-185738">
              <a:buFont typeface="+mj-lt"/>
              <a:buAutoNum type="arabicPeriod"/>
            </a:pPr>
            <a:r>
              <a:rPr lang="en-US" sz="1100" dirty="0">
                <a:latin typeface="Times New Roman" charset="0"/>
                <a:ea typeface="Times New Roman" charset="0"/>
                <a:cs typeface="Times New Roman" charset="0"/>
              </a:rPr>
              <a:t>Qiu et al. Network embedding as matrix factorization: unifying </a:t>
            </a:r>
            <a:r>
              <a:rPr lang="en-US" sz="1100" dirty="0" err="1">
                <a:latin typeface="Times New Roman" charset="0"/>
                <a:ea typeface="Times New Roman" charset="0"/>
                <a:cs typeface="Times New Roman" charset="0"/>
              </a:rPr>
              <a:t>deepwalk</a:t>
            </a:r>
            <a:r>
              <a:rPr lang="en-US" sz="1100" dirty="0">
                <a:latin typeface="Times New Roman" charset="0"/>
                <a:ea typeface="Times New Roman" charset="0"/>
                <a:cs typeface="Times New Roman" charset="0"/>
              </a:rPr>
              <a:t>, line, </a:t>
            </a:r>
            <a:r>
              <a:rPr lang="en-US" sz="1100" dirty="0" err="1">
                <a:latin typeface="Times New Roman" charset="0"/>
                <a:ea typeface="Times New Roman" charset="0"/>
                <a:cs typeface="Times New Roman" charset="0"/>
              </a:rPr>
              <a:t>pte</a:t>
            </a:r>
            <a:r>
              <a:rPr lang="en-US" sz="1100" dirty="0">
                <a:latin typeface="Times New Roman" charset="0"/>
                <a:ea typeface="Times New Roman" charset="0"/>
                <a:cs typeface="Times New Roman" charset="0"/>
              </a:rPr>
              <a:t>, and node2vec. </a:t>
            </a:r>
            <a:r>
              <a:rPr lang="en-US" sz="1100" i="1" dirty="0">
                <a:latin typeface="Times New Roman" charset="0"/>
                <a:ea typeface="Times New Roman" charset="0"/>
                <a:cs typeface="Times New Roman" charset="0"/>
              </a:rPr>
              <a:t>WSDM’18. </a:t>
            </a:r>
            <a:r>
              <a:rPr lang="en-US" sz="1100" b="1" dirty="0">
                <a:latin typeface="Times New Roman" charset="0"/>
                <a:ea typeface="Times New Roman" charset="0"/>
                <a:cs typeface="Times New Roman" charset="0"/>
              </a:rPr>
              <a:t>The most cited paper in WSDM’18 as of May 2019</a:t>
            </a:r>
          </a:p>
        </p:txBody>
      </p:sp>
    </p:spTree>
    <p:extLst>
      <p:ext uri="{BB962C8B-B14F-4D97-AF65-F5344CB8AC3E}">
        <p14:creationId xmlns:p14="http://schemas.microsoft.com/office/powerpoint/2010/main" val="2252277515"/>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2D4F53-E3A9-48A9-8E15-25D5742B4401}"/>
              </a:ext>
            </a:extLst>
          </p:cNvPr>
          <p:cNvPicPr>
            <a:picLocks noChangeAspect="1"/>
          </p:cNvPicPr>
          <p:nvPr/>
        </p:nvPicPr>
        <p:blipFill>
          <a:blip r:embed="rId3"/>
          <a:stretch>
            <a:fillRect/>
          </a:stretch>
        </p:blipFill>
        <p:spPr>
          <a:xfrm>
            <a:off x="481440" y="1767341"/>
            <a:ext cx="2538651" cy="1509060"/>
          </a:xfrm>
          <a:prstGeom prst="rect">
            <a:avLst/>
          </a:prstGeom>
        </p:spPr>
      </p:pic>
      <p:pic>
        <p:nvPicPr>
          <p:cNvPr id="4" name="Picture 3">
            <a:extLst>
              <a:ext uri="{FF2B5EF4-FFF2-40B4-BE49-F238E27FC236}">
                <a16:creationId xmlns:a16="http://schemas.microsoft.com/office/drawing/2014/main" id="{8B63D447-5CE0-475F-8688-60CCD36A6022}"/>
              </a:ext>
            </a:extLst>
          </p:cNvPr>
          <p:cNvPicPr>
            <a:picLocks noChangeAspect="1"/>
          </p:cNvPicPr>
          <p:nvPr/>
        </p:nvPicPr>
        <p:blipFill>
          <a:blip r:embed="rId4"/>
          <a:stretch>
            <a:fillRect/>
          </a:stretch>
        </p:blipFill>
        <p:spPr>
          <a:xfrm>
            <a:off x="7761624" y="1856937"/>
            <a:ext cx="2144377" cy="1496190"/>
          </a:xfrm>
          <a:prstGeom prst="rect">
            <a:avLst/>
          </a:prstGeom>
        </p:spPr>
      </p:pic>
      <p:sp>
        <p:nvSpPr>
          <p:cNvPr id="128" name="Arrow: Right 127">
            <a:extLst>
              <a:ext uri="{FF2B5EF4-FFF2-40B4-BE49-F238E27FC236}">
                <a16:creationId xmlns:a16="http://schemas.microsoft.com/office/drawing/2014/main" id="{6CB7BB7C-B8CE-41A2-8504-41E48BF987B8}"/>
              </a:ext>
            </a:extLst>
          </p:cNvPr>
          <p:cNvSpPr/>
          <p:nvPr/>
        </p:nvSpPr>
        <p:spPr>
          <a:xfrm>
            <a:off x="3021401" y="2464226"/>
            <a:ext cx="167958" cy="15939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9FFF00B-9F4D-4205-8D9B-0A8BEFEB8CE6}"/>
              </a:ext>
            </a:extLst>
          </p:cNvPr>
          <p:cNvPicPr>
            <a:picLocks noChangeAspect="1"/>
          </p:cNvPicPr>
          <p:nvPr/>
        </p:nvPicPr>
        <p:blipFill>
          <a:blip r:embed="rId5"/>
          <a:stretch>
            <a:fillRect/>
          </a:stretch>
        </p:blipFill>
        <p:spPr>
          <a:xfrm>
            <a:off x="3463231" y="2085880"/>
            <a:ext cx="1329911" cy="871983"/>
          </a:xfrm>
          <a:prstGeom prst="rect">
            <a:avLst/>
          </a:prstGeom>
        </p:spPr>
      </p:pic>
      <p:grpSp>
        <p:nvGrpSpPr>
          <p:cNvPr id="9" name="Group 8">
            <a:extLst>
              <a:ext uri="{FF2B5EF4-FFF2-40B4-BE49-F238E27FC236}">
                <a16:creationId xmlns:a16="http://schemas.microsoft.com/office/drawing/2014/main" id="{A5D2037D-BFD2-4F75-83E2-967FE990134C}"/>
              </a:ext>
            </a:extLst>
          </p:cNvPr>
          <p:cNvGrpSpPr/>
          <p:nvPr/>
        </p:nvGrpSpPr>
        <p:grpSpPr>
          <a:xfrm>
            <a:off x="5172931" y="1700808"/>
            <a:ext cx="1823182" cy="1781826"/>
            <a:chOff x="4298395" y="2000088"/>
            <a:chExt cx="1869930" cy="2165695"/>
          </a:xfrm>
        </p:grpSpPr>
        <p:sp>
          <p:nvSpPr>
            <p:cNvPr id="10" name="Rectangle 9">
              <a:extLst>
                <a:ext uri="{FF2B5EF4-FFF2-40B4-BE49-F238E27FC236}">
                  <a16:creationId xmlns:a16="http://schemas.microsoft.com/office/drawing/2014/main" id="{691E4CE2-323A-4B75-9BF2-F6A6A78247BC}"/>
                </a:ext>
              </a:extLst>
            </p:cNvPr>
            <p:cNvSpPr/>
            <p:nvPr/>
          </p:nvSpPr>
          <p:spPr>
            <a:xfrm>
              <a:off x="4663499" y="2832692"/>
              <a:ext cx="91202" cy="364264"/>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2" name="Rectangle 11">
              <a:extLst>
                <a:ext uri="{FF2B5EF4-FFF2-40B4-BE49-F238E27FC236}">
                  <a16:creationId xmlns:a16="http://schemas.microsoft.com/office/drawing/2014/main" id="{99D64012-2E22-469D-8A5E-1B3B2FA5F21A}"/>
                </a:ext>
              </a:extLst>
            </p:cNvPr>
            <p:cNvSpPr/>
            <p:nvPr/>
          </p:nvSpPr>
          <p:spPr>
            <a:xfrm>
              <a:off x="5210708" y="2832692"/>
              <a:ext cx="91202" cy="364264"/>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3" name="Rectangle 12">
              <a:extLst>
                <a:ext uri="{FF2B5EF4-FFF2-40B4-BE49-F238E27FC236}">
                  <a16:creationId xmlns:a16="http://schemas.microsoft.com/office/drawing/2014/main" id="{0A2BED58-B9EC-4C87-9072-C99821DEEEDC}"/>
                </a:ext>
              </a:extLst>
            </p:cNvPr>
            <p:cNvSpPr/>
            <p:nvPr/>
          </p:nvSpPr>
          <p:spPr>
            <a:xfrm>
              <a:off x="5803519" y="2000088"/>
              <a:ext cx="91202" cy="364264"/>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5" name="Rectangle 14">
              <a:extLst>
                <a:ext uri="{FF2B5EF4-FFF2-40B4-BE49-F238E27FC236}">
                  <a16:creationId xmlns:a16="http://schemas.microsoft.com/office/drawing/2014/main" id="{D4522E10-EA50-4726-97AB-9F60741A6DED}"/>
                </a:ext>
              </a:extLst>
            </p:cNvPr>
            <p:cNvSpPr/>
            <p:nvPr/>
          </p:nvSpPr>
          <p:spPr>
            <a:xfrm>
              <a:off x="5803519" y="2468428"/>
              <a:ext cx="91202" cy="364264"/>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6" name="Rectangle 15">
              <a:extLst>
                <a:ext uri="{FF2B5EF4-FFF2-40B4-BE49-F238E27FC236}">
                  <a16:creationId xmlns:a16="http://schemas.microsoft.com/office/drawing/2014/main" id="{CC69C021-4CF1-4944-ACB7-16243B105B25}"/>
                </a:ext>
              </a:extLst>
            </p:cNvPr>
            <p:cNvSpPr/>
            <p:nvPr/>
          </p:nvSpPr>
          <p:spPr>
            <a:xfrm>
              <a:off x="5803519" y="3196956"/>
              <a:ext cx="91202" cy="364264"/>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7" name="Rectangle 16">
              <a:extLst>
                <a:ext uri="{FF2B5EF4-FFF2-40B4-BE49-F238E27FC236}">
                  <a16:creationId xmlns:a16="http://schemas.microsoft.com/office/drawing/2014/main" id="{D2FDD87D-20D5-4B4D-801A-470585052F5C}"/>
                </a:ext>
              </a:extLst>
            </p:cNvPr>
            <p:cNvSpPr/>
            <p:nvPr/>
          </p:nvSpPr>
          <p:spPr>
            <a:xfrm>
              <a:off x="5803519" y="3665295"/>
              <a:ext cx="91202" cy="364264"/>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cxnSp>
          <p:nvCxnSpPr>
            <p:cNvPr id="18" name="Straight Arrow Connector 17">
              <a:extLst>
                <a:ext uri="{FF2B5EF4-FFF2-40B4-BE49-F238E27FC236}">
                  <a16:creationId xmlns:a16="http://schemas.microsoft.com/office/drawing/2014/main" id="{EEA16708-C47F-4929-96A8-D86FB155D590}"/>
                </a:ext>
              </a:extLst>
            </p:cNvPr>
            <p:cNvCxnSpPr>
              <a:endCxn id="13" idx="1"/>
            </p:cNvCxnSpPr>
            <p:nvPr/>
          </p:nvCxnSpPr>
          <p:spPr>
            <a:xfrm flipV="1">
              <a:off x="5301910" y="2182221"/>
              <a:ext cx="501609" cy="70250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6D077D0-9B06-410C-BED5-5CBC036EDFC2}"/>
                </a:ext>
              </a:extLst>
            </p:cNvPr>
            <p:cNvCxnSpPr>
              <a:endCxn id="15" idx="1"/>
            </p:cNvCxnSpPr>
            <p:nvPr/>
          </p:nvCxnSpPr>
          <p:spPr>
            <a:xfrm flipV="1">
              <a:off x="5301910" y="2650561"/>
              <a:ext cx="501609" cy="33824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19CDF8A-7662-4082-8386-34112EC99F10}"/>
                </a:ext>
              </a:extLst>
            </p:cNvPr>
            <p:cNvCxnSpPr>
              <a:endCxn id="16" idx="1"/>
            </p:cNvCxnSpPr>
            <p:nvPr/>
          </p:nvCxnSpPr>
          <p:spPr>
            <a:xfrm>
              <a:off x="5301910" y="3040841"/>
              <a:ext cx="501609" cy="3382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44A1C70-F2E4-4E09-8E36-C6B199E3B367}"/>
                </a:ext>
              </a:extLst>
            </p:cNvPr>
            <p:cNvCxnSpPr>
              <a:endCxn id="17" idx="1"/>
            </p:cNvCxnSpPr>
            <p:nvPr/>
          </p:nvCxnSpPr>
          <p:spPr>
            <a:xfrm>
              <a:off x="5301910" y="3144918"/>
              <a:ext cx="501609" cy="70250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DC9FF30-138B-47C4-A49C-10D9B63B895D}"/>
                    </a:ext>
                  </a:extLst>
                </p:cNvPr>
                <p:cNvSpPr txBox="1"/>
                <p:nvPr/>
              </p:nvSpPr>
              <p:spPr>
                <a:xfrm>
                  <a:off x="4298395" y="2792899"/>
                  <a:ext cx="273605" cy="4404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755" i="1">
                                <a:latin typeface="Cambria Math" panose="02040503050406030204" pitchFamily="18" charset="0"/>
                              </a:rPr>
                            </m:ctrlPr>
                          </m:sSubPr>
                          <m:e>
                            <m:r>
                              <a:rPr lang="en-US" sz="1755" i="1">
                                <a:latin typeface="Cambria Math" charset="0"/>
                              </a:rPr>
                              <m:t>𝑤</m:t>
                            </m:r>
                          </m:e>
                          <m:sub>
                            <m:r>
                              <a:rPr lang="en-US" sz="1755" i="1">
                                <a:latin typeface="Cambria Math" charset="0"/>
                              </a:rPr>
                              <m:t>𝑖</m:t>
                            </m:r>
                          </m:sub>
                        </m:sSub>
                      </m:oMath>
                    </m:oMathPara>
                  </a14:m>
                  <a:endParaRPr lang="en-US" sz="1755" dirty="0"/>
                </a:p>
              </p:txBody>
            </p:sp>
          </mc:Choice>
          <mc:Fallback xmlns="">
            <p:sp>
              <p:nvSpPr>
                <p:cNvPr id="82" name="TextBox 81"/>
                <p:cNvSpPr txBox="1">
                  <a:spLocks noRot="1" noChangeAspect="1" noMove="1" noResize="1" noEditPoints="1" noAdjustHandles="1" noChangeArrowheads="1" noChangeShapeType="1" noTextEdit="1"/>
                </p:cNvSpPr>
                <p:nvPr/>
              </p:nvSpPr>
              <p:spPr>
                <a:xfrm>
                  <a:off x="4298395" y="2792899"/>
                  <a:ext cx="273605" cy="419441"/>
                </a:xfrm>
                <a:prstGeom prst="rect">
                  <a:avLst/>
                </a:prstGeom>
                <a:blipFill>
                  <a:blip r:embed="rId6"/>
                  <a:stretch>
                    <a:fillRect r="-31481" b="-14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14C8D7B-D0A2-4F69-90AC-4FAE92091875}"/>
                    </a:ext>
                  </a:extLst>
                </p:cNvPr>
                <p:cNvSpPr txBox="1"/>
                <p:nvPr/>
              </p:nvSpPr>
              <p:spPr>
                <a:xfrm>
                  <a:off x="5894720" y="2060094"/>
                  <a:ext cx="273605" cy="4404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755" i="1">
                                <a:latin typeface="Cambria Math" panose="02040503050406030204" pitchFamily="18" charset="0"/>
                              </a:rPr>
                            </m:ctrlPr>
                          </m:sSubPr>
                          <m:e>
                            <m:r>
                              <a:rPr lang="en-US" sz="1755" i="1">
                                <a:latin typeface="Cambria Math" charset="0"/>
                              </a:rPr>
                              <m:t>𝑤</m:t>
                            </m:r>
                          </m:e>
                          <m:sub>
                            <m:r>
                              <a:rPr lang="en-US" sz="1755" i="1">
                                <a:latin typeface="Cambria Math" charset="0"/>
                              </a:rPr>
                              <m:t>𝑖</m:t>
                            </m:r>
                            <m:r>
                              <a:rPr lang="en-US" sz="1755" i="1">
                                <a:latin typeface="Cambria Math" charset="0"/>
                              </a:rPr>
                              <m:t>−2 </m:t>
                            </m:r>
                          </m:sub>
                        </m:sSub>
                      </m:oMath>
                    </m:oMathPara>
                  </a14:m>
                  <a:endParaRPr lang="en-US" sz="1755" dirty="0"/>
                </a:p>
              </p:txBody>
            </p:sp>
          </mc:Choice>
          <mc:Fallback xmlns="">
            <p:sp>
              <p:nvSpPr>
                <p:cNvPr id="83" name="TextBox 82"/>
                <p:cNvSpPr txBox="1">
                  <a:spLocks noRot="1" noChangeAspect="1" noMove="1" noResize="1" noEditPoints="1" noAdjustHandles="1" noChangeArrowheads="1" noChangeShapeType="1" noTextEdit="1"/>
                </p:cNvSpPr>
                <p:nvPr/>
              </p:nvSpPr>
              <p:spPr>
                <a:xfrm>
                  <a:off x="5894720" y="2060094"/>
                  <a:ext cx="273605" cy="419441"/>
                </a:xfrm>
                <a:prstGeom prst="rect">
                  <a:avLst/>
                </a:prstGeom>
                <a:blipFill>
                  <a:blip r:embed="rId7"/>
                  <a:stretch>
                    <a:fillRect r="-109259" b="-14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BF7733D-0215-4012-AEBD-5BAAF965A210}"/>
                    </a:ext>
                  </a:extLst>
                </p:cNvPr>
                <p:cNvSpPr txBox="1"/>
                <p:nvPr/>
              </p:nvSpPr>
              <p:spPr>
                <a:xfrm>
                  <a:off x="5894720" y="2528433"/>
                  <a:ext cx="273605" cy="4404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755" i="1">
                                <a:latin typeface="Cambria Math" panose="02040503050406030204" pitchFamily="18" charset="0"/>
                              </a:rPr>
                            </m:ctrlPr>
                          </m:sSubPr>
                          <m:e>
                            <m:r>
                              <a:rPr lang="en-US" sz="1755" i="1">
                                <a:latin typeface="Cambria Math" charset="0"/>
                              </a:rPr>
                              <m:t>𝑤</m:t>
                            </m:r>
                          </m:e>
                          <m:sub>
                            <m:r>
                              <a:rPr lang="en-US" sz="1755" i="1">
                                <a:latin typeface="Cambria Math" charset="0"/>
                              </a:rPr>
                              <m:t>𝑖</m:t>
                            </m:r>
                            <m:r>
                              <a:rPr lang="en-US" sz="1755" i="1">
                                <a:latin typeface="Cambria Math" charset="0"/>
                              </a:rPr>
                              <m:t>−1 </m:t>
                            </m:r>
                          </m:sub>
                        </m:sSub>
                      </m:oMath>
                    </m:oMathPara>
                  </a14:m>
                  <a:endParaRPr lang="en-US" sz="1755" dirty="0"/>
                </a:p>
              </p:txBody>
            </p:sp>
          </mc:Choice>
          <mc:Fallback xmlns="">
            <p:sp>
              <p:nvSpPr>
                <p:cNvPr id="84" name="TextBox 83"/>
                <p:cNvSpPr txBox="1">
                  <a:spLocks noRot="1" noChangeAspect="1" noMove="1" noResize="1" noEditPoints="1" noAdjustHandles="1" noChangeArrowheads="1" noChangeShapeType="1" noTextEdit="1"/>
                </p:cNvSpPr>
                <p:nvPr/>
              </p:nvSpPr>
              <p:spPr>
                <a:xfrm>
                  <a:off x="5894720" y="2528433"/>
                  <a:ext cx="273605" cy="419441"/>
                </a:xfrm>
                <a:prstGeom prst="rect">
                  <a:avLst/>
                </a:prstGeom>
                <a:blipFill>
                  <a:blip r:embed="rId8"/>
                  <a:stretch>
                    <a:fillRect r="-109259" b="-14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778C3D4-6D83-4B7A-BA56-A2C3ECE463CE}"/>
                    </a:ext>
                  </a:extLst>
                </p:cNvPr>
                <p:cNvSpPr txBox="1"/>
                <p:nvPr/>
              </p:nvSpPr>
              <p:spPr>
                <a:xfrm>
                  <a:off x="5894720" y="3256960"/>
                  <a:ext cx="273605" cy="4404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755" i="1">
                                <a:latin typeface="Cambria Math" panose="02040503050406030204" pitchFamily="18" charset="0"/>
                              </a:rPr>
                            </m:ctrlPr>
                          </m:sSubPr>
                          <m:e>
                            <m:r>
                              <a:rPr lang="en-US" sz="1755" i="1">
                                <a:latin typeface="Cambria Math" charset="0"/>
                              </a:rPr>
                              <m:t>𝑤</m:t>
                            </m:r>
                          </m:e>
                          <m:sub>
                            <m:r>
                              <a:rPr lang="en-US" sz="1755" i="1">
                                <a:latin typeface="Cambria Math" charset="0"/>
                              </a:rPr>
                              <m:t>𝑖</m:t>
                            </m:r>
                            <m:r>
                              <a:rPr lang="en-US" sz="1755" i="1">
                                <a:latin typeface="Cambria Math" charset="0"/>
                              </a:rPr>
                              <m:t>+1 </m:t>
                            </m:r>
                          </m:sub>
                        </m:sSub>
                      </m:oMath>
                    </m:oMathPara>
                  </a14:m>
                  <a:endParaRPr lang="en-US" sz="1755" dirty="0"/>
                </a:p>
              </p:txBody>
            </p:sp>
          </mc:Choice>
          <mc:Fallback xmlns="">
            <p:sp>
              <p:nvSpPr>
                <p:cNvPr id="85" name="TextBox 84"/>
                <p:cNvSpPr txBox="1">
                  <a:spLocks noRot="1" noChangeAspect="1" noMove="1" noResize="1" noEditPoints="1" noAdjustHandles="1" noChangeArrowheads="1" noChangeShapeType="1" noTextEdit="1"/>
                </p:cNvSpPr>
                <p:nvPr/>
              </p:nvSpPr>
              <p:spPr>
                <a:xfrm>
                  <a:off x="5894720" y="3256961"/>
                  <a:ext cx="273605" cy="419441"/>
                </a:xfrm>
                <a:prstGeom prst="rect">
                  <a:avLst/>
                </a:prstGeom>
                <a:blipFill>
                  <a:blip r:embed="rId9"/>
                  <a:stretch>
                    <a:fillRect r="-109259" b="-14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937E8B9-3D82-4EF2-B1DD-4D8924128282}"/>
                    </a:ext>
                  </a:extLst>
                </p:cNvPr>
                <p:cNvSpPr txBox="1"/>
                <p:nvPr/>
              </p:nvSpPr>
              <p:spPr>
                <a:xfrm>
                  <a:off x="5894720" y="3725301"/>
                  <a:ext cx="273605" cy="4404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755" i="1">
                                <a:latin typeface="Cambria Math" panose="02040503050406030204" pitchFamily="18" charset="0"/>
                              </a:rPr>
                            </m:ctrlPr>
                          </m:sSubPr>
                          <m:e>
                            <m:r>
                              <a:rPr lang="en-US" sz="1755" i="1">
                                <a:latin typeface="Cambria Math" charset="0"/>
                              </a:rPr>
                              <m:t>𝑤</m:t>
                            </m:r>
                          </m:e>
                          <m:sub>
                            <m:r>
                              <a:rPr lang="en-US" sz="1755" i="1">
                                <a:latin typeface="Cambria Math" charset="0"/>
                              </a:rPr>
                              <m:t>𝑖</m:t>
                            </m:r>
                            <m:r>
                              <a:rPr lang="en-US" sz="1755" i="1">
                                <a:latin typeface="Cambria Math" charset="0"/>
                              </a:rPr>
                              <m:t>+2 </m:t>
                            </m:r>
                          </m:sub>
                        </m:sSub>
                      </m:oMath>
                    </m:oMathPara>
                  </a14:m>
                  <a:endParaRPr lang="en-US" sz="1755" dirty="0"/>
                </a:p>
              </p:txBody>
            </p:sp>
          </mc:Choice>
          <mc:Fallback xmlns="">
            <p:sp>
              <p:nvSpPr>
                <p:cNvPr id="86" name="TextBox 85"/>
                <p:cNvSpPr txBox="1">
                  <a:spLocks noRot="1" noChangeAspect="1" noMove="1" noResize="1" noEditPoints="1" noAdjustHandles="1" noChangeArrowheads="1" noChangeShapeType="1" noTextEdit="1"/>
                </p:cNvSpPr>
                <p:nvPr/>
              </p:nvSpPr>
              <p:spPr>
                <a:xfrm>
                  <a:off x="5894720" y="3725301"/>
                  <a:ext cx="273605" cy="419441"/>
                </a:xfrm>
                <a:prstGeom prst="rect">
                  <a:avLst/>
                </a:prstGeom>
                <a:blipFill>
                  <a:blip r:embed="rId10"/>
                  <a:stretch>
                    <a:fillRect r="-109259"/>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E5C2439F-2A60-4A05-98E7-704EDCFB9D5A}"/>
                </a:ext>
              </a:extLst>
            </p:cNvPr>
            <p:cNvCxnSpPr>
              <a:stCxn id="10" idx="3"/>
              <a:endCxn id="12" idx="1"/>
            </p:cNvCxnSpPr>
            <p:nvPr/>
          </p:nvCxnSpPr>
          <p:spPr>
            <a:xfrm>
              <a:off x="4754701" y="3014824"/>
              <a:ext cx="45600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Arrow: Right 27">
            <a:extLst>
              <a:ext uri="{FF2B5EF4-FFF2-40B4-BE49-F238E27FC236}">
                <a16:creationId xmlns:a16="http://schemas.microsoft.com/office/drawing/2014/main" id="{D6BDEA6B-7848-4403-81AB-896BC7923F0D}"/>
              </a:ext>
            </a:extLst>
          </p:cNvPr>
          <p:cNvSpPr/>
          <p:nvPr/>
        </p:nvSpPr>
        <p:spPr>
          <a:xfrm>
            <a:off x="4953000" y="2464226"/>
            <a:ext cx="167958" cy="15939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8C6E4FA9-6220-4DC3-AF16-36476E80FEC3}"/>
              </a:ext>
            </a:extLst>
          </p:cNvPr>
          <p:cNvSpPr/>
          <p:nvPr/>
        </p:nvSpPr>
        <p:spPr>
          <a:xfrm>
            <a:off x="7485456" y="2464226"/>
            <a:ext cx="167958" cy="15939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A7B7B7C-8826-49D2-BDDF-741E79F83582}"/>
              </a:ext>
            </a:extLst>
          </p:cNvPr>
          <p:cNvPicPr>
            <a:picLocks noChangeAspect="1"/>
          </p:cNvPicPr>
          <p:nvPr/>
        </p:nvPicPr>
        <p:blipFill>
          <a:blip r:embed="rId11">
            <a:duotone>
              <a:prstClr val="black"/>
              <a:schemeClr val="accent5">
                <a:tint val="45000"/>
                <a:satMod val="400000"/>
              </a:schemeClr>
            </a:duotone>
          </a:blip>
          <a:stretch>
            <a:fillRect/>
          </a:stretch>
        </p:blipFill>
        <p:spPr>
          <a:xfrm>
            <a:off x="2072680" y="4375323"/>
            <a:ext cx="4583460" cy="997893"/>
          </a:xfrm>
          <a:prstGeom prst="rect">
            <a:avLst/>
          </a:prstGeom>
          <a:ln>
            <a:solidFill>
              <a:srgbClr val="3C88D2"/>
            </a:solidFill>
          </a:ln>
        </p:spPr>
      </p:pic>
      <p:sp>
        <p:nvSpPr>
          <p:cNvPr id="6" name="TextBox 5">
            <a:extLst>
              <a:ext uri="{FF2B5EF4-FFF2-40B4-BE49-F238E27FC236}">
                <a16:creationId xmlns:a16="http://schemas.microsoft.com/office/drawing/2014/main" id="{6670082C-4137-4FB5-9CA9-4DE3CB16F2AC}"/>
              </a:ext>
            </a:extLst>
          </p:cNvPr>
          <p:cNvSpPr txBox="1"/>
          <p:nvPr/>
        </p:nvSpPr>
        <p:spPr>
          <a:xfrm>
            <a:off x="1928664" y="3717032"/>
            <a:ext cx="6515598" cy="392415"/>
          </a:xfrm>
          <a:prstGeom prst="rect">
            <a:avLst/>
          </a:prstGeom>
          <a:noFill/>
        </p:spPr>
        <p:txBody>
          <a:bodyPr wrap="square" rtlCol="0">
            <a:spAutoFit/>
          </a:bodyPr>
          <a:lstStyle/>
          <a:p>
            <a:r>
              <a:rPr lang="en-US" sz="1950" dirty="0" err="1"/>
              <a:t>DeepWalk</a:t>
            </a:r>
            <a:r>
              <a:rPr lang="en-US" sz="1950" dirty="0"/>
              <a:t> is asymptotically and implicitly factorizing </a:t>
            </a:r>
          </a:p>
        </p:txBody>
      </p:sp>
      <p:sp>
        <p:nvSpPr>
          <p:cNvPr id="39" name="Title 1">
            <a:extLst>
              <a:ext uri="{FF2B5EF4-FFF2-40B4-BE49-F238E27FC236}">
                <a16:creationId xmlns:a16="http://schemas.microsoft.com/office/drawing/2014/main" id="{3F1DB8D0-9646-4D6F-8CB6-1066CE90CBFA}"/>
              </a:ext>
            </a:extLst>
          </p:cNvPr>
          <p:cNvSpPr>
            <a:spLocks noGrp="1"/>
          </p:cNvSpPr>
          <p:nvPr>
            <p:ph type="title"/>
          </p:nvPr>
        </p:nvSpPr>
        <p:spPr/>
        <p:txBody>
          <a:bodyPr/>
          <a:lstStyle/>
          <a:p>
            <a:r>
              <a:rPr lang="en-US" dirty="0" err="1"/>
              <a:t>DeepWalk</a:t>
            </a:r>
            <a:r>
              <a:rPr lang="en-US" dirty="0"/>
              <a:t> is factorizing a matrix</a:t>
            </a:r>
          </a:p>
        </p:txBody>
      </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E49775F5-3018-449E-8DFE-91E43A15A1C0}"/>
                  </a:ext>
                </a:extLst>
              </p:cNvPr>
              <p:cNvSpPr/>
              <p:nvPr/>
            </p:nvSpPr>
            <p:spPr>
              <a:xfrm>
                <a:off x="6969224" y="4483900"/>
                <a:ext cx="1944216" cy="71769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600" i="1">
                          <a:latin typeface="Cambria Math" panose="02040503050406030204" pitchFamily="18" charset="0"/>
                        </a:rPr>
                        <m:t>𝑣𝑜𝑙</m:t>
                      </m:r>
                      <m:d>
                        <m:dPr>
                          <m:ctrlPr>
                            <a:rPr lang="en-US" altLang="zh-CN" sz="1600" i="1">
                              <a:latin typeface="Cambria Math" panose="02040503050406030204" pitchFamily="18" charset="0"/>
                            </a:rPr>
                          </m:ctrlPr>
                        </m:dPr>
                        <m:e>
                          <m:r>
                            <a:rPr lang="en-US" altLang="zh-CN" sz="1600" i="1">
                              <a:latin typeface="Cambria Math" panose="02040503050406030204" pitchFamily="18" charset="0"/>
                            </a:rPr>
                            <m:t>𝐺</m:t>
                          </m:r>
                        </m:e>
                      </m:d>
                      <m:r>
                        <a:rPr lang="en-US" altLang="zh-CN" sz="1600" i="1">
                          <a:latin typeface="Cambria Math" panose="02040503050406030204" pitchFamily="18" charset="0"/>
                        </a:rPr>
                        <m:t>=</m:t>
                      </m:r>
                      <m:nary>
                        <m:naryPr>
                          <m:chr m:val="∑"/>
                          <m:supHide m:val="on"/>
                          <m:ctrlPr>
                            <a:rPr lang="en-US" altLang="zh-CN" sz="1600" i="1">
                              <a:latin typeface="Cambria Math" panose="02040503050406030204" pitchFamily="18" charset="0"/>
                            </a:rPr>
                          </m:ctrlPr>
                        </m:naryPr>
                        <m:sub>
                          <m:r>
                            <a:rPr lang="en-US" altLang="zh-CN" sz="1600" i="1">
                              <a:latin typeface="Cambria Math" panose="02040503050406030204" pitchFamily="18" charset="0"/>
                            </a:rPr>
                            <m:t>𝑖</m:t>
                          </m:r>
                        </m:sub>
                        <m:sup/>
                        <m:e>
                          <m:nary>
                            <m:naryPr>
                              <m:chr m:val="∑"/>
                              <m:supHide m:val="on"/>
                              <m:ctrlPr>
                                <a:rPr lang="en-US" altLang="zh-CN" sz="1600" i="1">
                                  <a:latin typeface="Cambria Math" panose="02040503050406030204" pitchFamily="18" charset="0"/>
                                </a:rPr>
                              </m:ctrlPr>
                            </m:naryPr>
                            <m:sub>
                              <m:r>
                                <a:rPr lang="en-US" altLang="zh-CN" sz="1600" i="1">
                                  <a:latin typeface="Cambria Math" panose="02040503050406030204" pitchFamily="18" charset="0"/>
                                </a:rPr>
                                <m:t>𝑗</m:t>
                              </m:r>
                            </m:sub>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𝐴</m:t>
                                  </m:r>
                                </m:e>
                                <m:sub>
                                  <m:r>
                                    <a:rPr lang="en-US" altLang="zh-CN" sz="1600" i="1">
                                      <a:latin typeface="Cambria Math" panose="02040503050406030204" pitchFamily="18" charset="0"/>
                                    </a:rPr>
                                    <m:t>𝑖𝑗</m:t>
                                  </m:r>
                                </m:sub>
                              </m:sSub>
                            </m:e>
                          </m:nary>
                        </m:e>
                      </m:nary>
                    </m:oMath>
                  </m:oMathPara>
                </a14:m>
                <a:endParaRPr lang="en-US" sz="1600" dirty="0"/>
              </a:p>
            </p:txBody>
          </p:sp>
        </mc:Choice>
        <mc:Fallback xmlns="">
          <p:sp>
            <p:nvSpPr>
              <p:cNvPr id="30" name="Rectangle 29">
                <a:extLst>
                  <a:ext uri="{FF2B5EF4-FFF2-40B4-BE49-F238E27FC236}">
                    <a16:creationId xmlns:a16="http://schemas.microsoft.com/office/drawing/2014/main" id="{E49775F5-3018-449E-8DFE-91E43A15A1C0}"/>
                  </a:ext>
                </a:extLst>
              </p:cNvPr>
              <p:cNvSpPr>
                <a:spLocks noRot="1" noChangeAspect="1" noMove="1" noResize="1" noEditPoints="1" noAdjustHandles="1" noChangeArrowheads="1" noChangeShapeType="1" noTextEdit="1"/>
              </p:cNvSpPr>
              <p:nvPr/>
            </p:nvSpPr>
            <p:spPr>
              <a:xfrm>
                <a:off x="6969224" y="4483900"/>
                <a:ext cx="1944216" cy="717697"/>
              </a:xfrm>
              <a:prstGeom prst="rect">
                <a:avLst/>
              </a:prstGeom>
              <a:blipFill>
                <a:blip r:embed="rId12"/>
                <a:stretch>
                  <a:fillRect t="-115517" r="-5844" b="-160345"/>
                </a:stretch>
              </a:blipFill>
            </p:spPr>
            <p:txBody>
              <a:bodyPr/>
              <a:lstStyle/>
              <a:p>
                <a:r>
                  <a:rPr lang="en-US">
                    <a:noFill/>
                  </a:rPr>
                  <a:t> </a:t>
                </a:r>
              </a:p>
            </p:txBody>
          </p:sp>
        </mc:Fallback>
      </mc:AlternateContent>
      <p:grpSp>
        <p:nvGrpSpPr>
          <p:cNvPr id="31" name="Group 30">
            <a:extLst>
              <a:ext uri="{FF2B5EF4-FFF2-40B4-BE49-F238E27FC236}">
                <a16:creationId xmlns:a16="http://schemas.microsoft.com/office/drawing/2014/main" id="{44B7E055-8F15-4CC7-85C3-031DCCCEFAB1}"/>
              </a:ext>
            </a:extLst>
          </p:cNvPr>
          <p:cNvGrpSpPr/>
          <p:nvPr/>
        </p:nvGrpSpPr>
        <p:grpSpPr>
          <a:xfrm>
            <a:off x="2230020" y="5572317"/>
            <a:ext cx="2213358" cy="376963"/>
            <a:chOff x="7378061" y="5449833"/>
            <a:chExt cx="2724132" cy="463955"/>
          </a:xfrm>
        </p:grpSpPr>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DA0E375E-2440-41F2-B8D0-E87E9DA8436F}"/>
                    </a:ext>
                  </a:extLst>
                </p:cNvPr>
                <p:cNvSpPr/>
                <p:nvPr/>
              </p:nvSpPr>
              <p:spPr>
                <a:xfrm>
                  <a:off x="7378061" y="5459225"/>
                  <a:ext cx="493627" cy="4545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𝑨</m:t>
                        </m:r>
                      </m:oMath>
                    </m:oMathPara>
                  </a14:m>
                  <a:endParaRPr lang="en-US" b="1" dirty="0"/>
                </a:p>
              </p:txBody>
            </p:sp>
          </mc:Choice>
          <mc:Fallback xmlns="">
            <p:sp>
              <p:nvSpPr>
                <p:cNvPr id="8" name="Rectangle 7">
                  <a:extLst>
                    <a:ext uri="{FF2B5EF4-FFF2-40B4-BE49-F238E27FC236}">
                      <a16:creationId xmlns:a16="http://schemas.microsoft.com/office/drawing/2014/main" id="{C79BFE36-0606-403D-B9DC-6241CBD9D168}"/>
                    </a:ext>
                  </a:extLst>
                </p:cNvPr>
                <p:cNvSpPr>
                  <a:spLocks noRot="1" noChangeAspect="1" noMove="1" noResize="1" noEditPoints="1" noAdjustHandles="1" noChangeArrowheads="1" noChangeShapeType="1" noTextEdit="1"/>
                </p:cNvSpPr>
                <p:nvPr/>
              </p:nvSpPr>
              <p:spPr>
                <a:xfrm>
                  <a:off x="7378061" y="5459225"/>
                  <a:ext cx="389850" cy="369332"/>
                </a:xfrm>
                <a:prstGeom prst="rect">
                  <a:avLst/>
                </a:prstGeom>
                <a:blipFill>
                  <a:blip r:embed="rId13"/>
                  <a:stretch>
                    <a:fillRect/>
                  </a:stretch>
                </a:blipFill>
              </p:spPr>
              <p:txBody>
                <a:bodyPr/>
                <a:lstStyle/>
                <a:p>
                  <a:r>
                    <a:rPr lang="en-US">
                      <a:noFill/>
                    </a:rPr>
                    <a:t> </a:t>
                  </a:r>
                </a:p>
              </p:txBody>
            </p:sp>
          </mc:Fallback>
        </mc:AlternateContent>
        <p:sp>
          <p:nvSpPr>
            <p:cNvPr id="33" name="Rectangle 32">
              <a:extLst>
                <a:ext uri="{FF2B5EF4-FFF2-40B4-BE49-F238E27FC236}">
                  <a16:creationId xmlns:a16="http://schemas.microsoft.com/office/drawing/2014/main" id="{1A51D0F4-68BE-48F3-9EDF-C83060C6DD09}"/>
                </a:ext>
              </a:extLst>
            </p:cNvPr>
            <p:cNvSpPr/>
            <p:nvPr/>
          </p:nvSpPr>
          <p:spPr>
            <a:xfrm>
              <a:off x="7712585" y="5449833"/>
              <a:ext cx="2389608" cy="454563"/>
            </a:xfrm>
            <a:prstGeom prst="rect">
              <a:avLst/>
            </a:prstGeom>
          </p:spPr>
          <p:txBody>
            <a:bodyPr wrap="none">
              <a:spAutoFit/>
            </a:bodyPr>
            <a:lstStyle/>
            <a:p>
              <a:r>
                <a:rPr lang="en-US" altLang="zh-CN" dirty="0"/>
                <a:t>Adjacency matrix</a:t>
              </a:r>
              <a:endParaRPr lang="en-US" dirty="0"/>
            </a:p>
          </p:txBody>
        </p:sp>
      </p:grpSp>
      <p:grpSp>
        <p:nvGrpSpPr>
          <p:cNvPr id="34" name="Group 33">
            <a:extLst>
              <a:ext uri="{FF2B5EF4-FFF2-40B4-BE49-F238E27FC236}">
                <a16:creationId xmlns:a16="http://schemas.microsoft.com/office/drawing/2014/main" id="{7408B08C-96F2-44D5-992B-24EEFC9B3534}"/>
              </a:ext>
            </a:extLst>
          </p:cNvPr>
          <p:cNvGrpSpPr/>
          <p:nvPr/>
        </p:nvGrpSpPr>
        <p:grpSpPr>
          <a:xfrm>
            <a:off x="2230019" y="5936546"/>
            <a:ext cx="1918680" cy="369584"/>
            <a:chOff x="7378061" y="5819165"/>
            <a:chExt cx="2361452" cy="454873"/>
          </a:xfrm>
        </p:grpSpPr>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32AC7FE8-88C6-4FB8-ACAD-18475973267F}"/>
                    </a:ext>
                  </a:extLst>
                </p:cNvPr>
                <p:cNvSpPr/>
                <p:nvPr/>
              </p:nvSpPr>
              <p:spPr>
                <a:xfrm>
                  <a:off x="7378061" y="5819476"/>
                  <a:ext cx="519274" cy="4545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𝑫</m:t>
                        </m:r>
                      </m:oMath>
                    </m:oMathPara>
                  </a14:m>
                  <a:endParaRPr lang="en-US" b="1" dirty="0"/>
                </a:p>
              </p:txBody>
            </p:sp>
          </mc:Choice>
          <mc:Fallback xmlns="">
            <p:sp>
              <p:nvSpPr>
                <p:cNvPr id="30" name="Rectangle 29">
                  <a:extLst>
                    <a:ext uri="{FF2B5EF4-FFF2-40B4-BE49-F238E27FC236}">
                      <a16:creationId xmlns:a16="http://schemas.microsoft.com/office/drawing/2014/main" id="{83CB03B5-D1A7-40CE-B9DB-FB01577DC4D0}"/>
                    </a:ext>
                  </a:extLst>
                </p:cNvPr>
                <p:cNvSpPr>
                  <a:spLocks noRot="1" noChangeAspect="1" noMove="1" noResize="1" noEditPoints="1" noAdjustHandles="1" noChangeArrowheads="1" noChangeShapeType="1" noTextEdit="1"/>
                </p:cNvSpPr>
                <p:nvPr/>
              </p:nvSpPr>
              <p:spPr>
                <a:xfrm>
                  <a:off x="7378061" y="5819476"/>
                  <a:ext cx="410689" cy="369332"/>
                </a:xfrm>
                <a:prstGeom prst="rect">
                  <a:avLst/>
                </a:prstGeom>
                <a:blipFill>
                  <a:blip r:embed="rId14"/>
                  <a:stretch>
                    <a:fillRect/>
                  </a:stretch>
                </a:blipFill>
              </p:spPr>
              <p:txBody>
                <a:bodyPr/>
                <a:lstStyle/>
                <a:p>
                  <a:r>
                    <a:rPr lang="en-US">
                      <a:noFill/>
                    </a:rPr>
                    <a:t> </a:t>
                  </a:r>
                </a:p>
              </p:txBody>
            </p:sp>
          </mc:Fallback>
        </mc:AlternateContent>
        <p:sp>
          <p:nvSpPr>
            <p:cNvPr id="37" name="Rectangle 36">
              <a:extLst>
                <a:ext uri="{FF2B5EF4-FFF2-40B4-BE49-F238E27FC236}">
                  <a16:creationId xmlns:a16="http://schemas.microsoft.com/office/drawing/2014/main" id="{E5A91E37-3BF1-401C-99C8-5D72BD29AB47}"/>
                </a:ext>
              </a:extLst>
            </p:cNvPr>
            <p:cNvSpPr/>
            <p:nvPr/>
          </p:nvSpPr>
          <p:spPr>
            <a:xfrm>
              <a:off x="7728706" y="5819165"/>
              <a:ext cx="2010807" cy="454563"/>
            </a:xfrm>
            <a:prstGeom prst="rect">
              <a:avLst/>
            </a:prstGeom>
          </p:spPr>
          <p:txBody>
            <a:bodyPr wrap="none">
              <a:spAutoFit/>
            </a:bodyPr>
            <a:lstStyle/>
            <a:p>
              <a:r>
                <a:rPr lang="en-US" altLang="zh-CN" dirty="0"/>
                <a:t>Degree matrix</a:t>
              </a:r>
              <a:endParaRPr lang="en-US" dirty="0"/>
            </a:p>
          </p:txBody>
        </p:sp>
      </p:grpSp>
      <p:sp>
        <p:nvSpPr>
          <p:cNvPr id="38" name="Rectangle 37">
            <a:extLst>
              <a:ext uri="{FF2B5EF4-FFF2-40B4-BE49-F238E27FC236}">
                <a16:creationId xmlns:a16="http://schemas.microsoft.com/office/drawing/2014/main" id="{33741B0A-11FB-4478-9EB2-FEABAEFB3393}"/>
              </a:ext>
            </a:extLst>
          </p:cNvPr>
          <p:cNvSpPr/>
          <p:nvPr/>
        </p:nvSpPr>
        <p:spPr>
          <a:xfrm>
            <a:off x="4898451" y="5582711"/>
            <a:ext cx="2505814" cy="726609"/>
          </a:xfrm>
          <a:prstGeom prst="rect">
            <a:avLst/>
          </a:prstGeom>
        </p:spPr>
        <p:txBody>
          <a:bodyPr wrap="none">
            <a:spAutoFit/>
          </a:bodyPr>
          <a:lstStyle/>
          <a:p>
            <a:pPr>
              <a:lnSpc>
                <a:spcPct val="120000"/>
              </a:lnSpc>
            </a:pPr>
            <a:r>
              <a:rPr lang="en-US" altLang="zh-CN" i="1" dirty="0"/>
              <a:t>b</a:t>
            </a:r>
            <a:r>
              <a:rPr lang="en-US" altLang="zh-CN" dirty="0"/>
              <a:t>: #negative samples</a:t>
            </a:r>
          </a:p>
          <a:p>
            <a:pPr>
              <a:lnSpc>
                <a:spcPct val="120000"/>
              </a:lnSpc>
            </a:pPr>
            <a:r>
              <a:rPr lang="en-US" i="1" dirty="0"/>
              <a:t>T</a:t>
            </a:r>
            <a:r>
              <a:rPr lang="en-US" dirty="0"/>
              <a:t>: context window size</a:t>
            </a:r>
          </a:p>
        </p:txBody>
      </p:sp>
      <p:sp>
        <p:nvSpPr>
          <p:cNvPr id="36" name="TextBox 35">
            <a:extLst>
              <a:ext uri="{FF2B5EF4-FFF2-40B4-BE49-F238E27FC236}">
                <a16:creationId xmlns:a16="http://schemas.microsoft.com/office/drawing/2014/main" id="{1DEF3D56-6C65-FD4F-A310-E33DBB389F57}"/>
              </a:ext>
            </a:extLst>
          </p:cNvPr>
          <p:cNvSpPr txBox="1"/>
          <p:nvPr/>
        </p:nvSpPr>
        <p:spPr>
          <a:xfrm>
            <a:off x="3259091" y="1556792"/>
            <a:ext cx="4142181" cy="2026382"/>
          </a:xfrm>
          <a:prstGeom prst="rect">
            <a:avLst/>
          </a:prstGeom>
          <a:solidFill>
            <a:srgbClr val="C7EEFE">
              <a:alpha val="55000"/>
            </a:srgbClr>
          </a:solidFill>
          <a:ln w="28575">
            <a:solidFill>
              <a:srgbClr val="3C87D2"/>
            </a:solidFill>
          </a:ln>
        </p:spPr>
        <p:txBody>
          <a:bodyPr wrap="square" rtlCol="0">
            <a:noAutofit/>
          </a:bodyPr>
          <a:lstStyle/>
          <a:p>
            <a:pPr algn="ctr"/>
            <a:r>
              <a:rPr lang="en-US" sz="4875" dirty="0">
                <a:solidFill>
                  <a:srgbClr val="C00000"/>
                </a:solidFill>
              </a:rPr>
              <a:t>Matrix Factorization</a:t>
            </a:r>
          </a:p>
        </p:txBody>
      </p:sp>
    </p:spTree>
    <p:extLst>
      <p:ext uri="{BB962C8B-B14F-4D97-AF65-F5344CB8AC3E}">
        <p14:creationId xmlns:p14="http://schemas.microsoft.com/office/powerpoint/2010/main" val="2879980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839" y="188913"/>
            <a:ext cx="9139236" cy="792162"/>
          </a:xfrm>
        </p:spPr>
        <p:txBody>
          <a:bodyPr/>
          <a:lstStyle/>
          <a:p>
            <a:r>
              <a:rPr lang="en-US" dirty="0"/>
              <a:t>Recent Progress: BIDAF, BERT</a:t>
            </a:r>
          </a:p>
        </p:txBody>
      </p:sp>
      <p:sp>
        <p:nvSpPr>
          <p:cNvPr id="3" name="Content Placeholder 2"/>
          <p:cNvSpPr>
            <a:spLocks noGrp="1"/>
          </p:cNvSpPr>
          <p:nvPr>
            <p:ph idx="1"/>
          </p:nvPr>
        </p:nvSpPr>
        <p:spPr>
          <a:xfrm>
            <a:off x="350838" y="1196975"/>
            <a:ext cx="9282682" cy="4929188"/>
          </a:xfrm>
        </p:spPr>
        <p:txBody>
          <a:bodyPr/>
          <a:lstStyle/>
          <a:p>
            <a:r>
              <a:rPr lang="en-US" altLang="zh-CN" dirty="0"/>
              <a:t>reading</a:t>
            </a:r>
            <a:r>
              <a:rPr lang="zh-CN" altLang="en-US" dirty="0"/>
              <a:t> </a:t>
            </a:r>
            <a:r>
              <a:rPr lang="en-US" altLang="zh-CN" dirty="0"/>
              <a:t>comprehension: target at understanding the whole paragraph</a:t>
            </a:r>
            <a:endParaRPr lang="en-US" dirty="0"/>
          </a:p>
        </p:txBody>
      </p:sp>
      <p:sp>
        <p:nvSpPr>
          <p:cNvPr id="4" name="TextBox 3"/>
          <p:cNvSpPr txBox="1"/>
          <p:nvPr/>
        </p:nvSpPr>
        <p:spPr>
          <a:xfrm>
            <a:off x="0" y="6551766"/>
            <a:ext cx="9906000" cy="261610"/>
          </a:xfrm>
          <a:prstGeom prst="rect">
            <a:avLst/>
          </a:prstGeom>
          <a:noFill/>
        </p:spPr>
        <p:txBody>
          <a:bodyPr wrap="square" rtlCol="0">
            <a:spAutoFit/>
          </a:bodyPr>
          <a:lstStyle/>
          <a:p>
            <a:pPr marL="228600" indent="-228600">
              <a:buFont typeface="+mj-lt"/>
              <a:buAutoNum type="arabicPeriod"/>
            </a:pPr>
            <a:r>
              <a:rPr lang="en-US" sz="1100" dirty="0" err="1">
                <a:latin typeface="Century" charset="0"/>
                <a:ea typeface="Century" charset="0"/>
                <a:cs typeface="Century" charset="0"/>
              </a:rPr>
              <a:t>Rajpurkar</a:t>
            </a:r>
            <a:r>
              <a:rPr lang="en-US" sz="1100" dirty="0">
                <a:latin typeface="Century" charset="0"/>
                <a:ea typeface="Century" charset="0"/>
                <a:cs typeface="Century" charset="0"/>
              </a:rPr>
              <a:t>, Pranav, et al. "</a:t>
            </a:r>
            <a:r>
              <a:rPr lang="en-US" sz="1100" dirty="0" err="1">
                <a:latin typeface="Century" charset="0"/>
                <a:ea typeface="Century" charset="0"/>
                <a:cs typeface="Century" charset="0"/>
              </a:rPr>
              <a:t>SQuAD</a:t>
            </a:r>
            <a:r>
              <a:rPr lang="en-US" sz="1100" dirty="0">
                <a:latin typeface="Century" charset="0"/>
                <a:ea typeface="Century" charset="0"/>
                <a:cs typeface="Century" charset="0"/>
              </a:rPr>
              <a:t>: 100,000+ Questions for Machine Comprehension of Text." EMNLP. 2016.</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82" y="3299631"/>
            <a:ext cx="3543880" cy="2073585"/>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3998"/>
          <a:stretch/>
        </p:blipFill>
        <p:spPr>
          <a:xfrm>
            <a:off x="3644962" y="3105053"/>
            <a:ext cx="3201679" cy="2740562"/>
          </a:xfrm>
          <a:prstGeom prst="rect">
            <a:avLst/>
          </a:prstGeom>
        </p:spPr>
      </p:pic>
      <p:sp>
        <p:nvSpPr>
          <p:cNvPr id="12" name="TextBox 11"/>
          <p:cNvSpPr txBox="1"/>
          <p:nvPr/>
        </p:nvSpPr>
        <p:spPr>
          <a:xfrm>
            <a:off x="1447264" y="2727002"/>
            <a:ext cx="851515" cy="369332"/>
          </a:xfrm>
          <a:prstGeom prst="rect">
            <a:avLst/>
          </a:prstGeom>
          <a:noFill/>
        </p:spPr>
        <p:txBody>
          <a:bodyPr wrap="none" rtlCol="0">
            <a:spAutoFit/>
          </a:bodyPr>
          <a:lstStyle/>
          <a:p>
            <a:r>
              <a:rPr lang="en-US" altLang="zh-CN" dirty="0" err="1"/>
              <a:t>BiDAF</a:t>
            </a:r>
            <a:endParaRPr lang="en-US" dirty="0"/>
          </a:p>
        </p:txBody>
      </p:sp>
      <p:sp>
        <p:nvSpPr>
          <p:cNvPr id="13" name="TextBox 12"/>
          <p:cNvSpPr txBox="1"/>
          <p:nvPr/>
        </p:nvSpPr>
        <p:spPr>
          <a:xfrm>
            <a:off x="4847775" y="2727002"/>
            <a:ext cx="796052" cy="369332"/>
          </a:xfrm>
          <a:prstGeom prst="rect">
            <a:avLst/>
          </a:prstGeom>
          <a:noFill/>
        </p:spPr>
        <p:txBody>
          <a:bodyPr wrap="none" rtlCol="0">
            <a:spAutoFit/>
          </a:bodyPr>
          <a:lstStyle/>
          <a:p>
            <a:r>
              <a:rPr lang="en-US" altLang="zh-CN" dirty="0"/>
              <a:t>BERT</a:t>
            </a:r>
            <a:endParaRPr lang="en-US" dirty="0"/>
          </a:p>
        </p:txBody>
      </p:sp>
      <p:pic>
        <p:nvPicPr>
          <p:cNvPr id="5" name="Picture 4">
            <a:extLst>
              <a:ext uri="{FF2B5EF4-FFF2-40B4-BE49-F238E27FC236}">
                <a16:creationId xmlns:a16="http://schemas.microsoft.com/office/drawing/2014/main" id="{9D0D5A85-7FCE-F940-825B-B574D7583271}"/>
              </a:ext>
            </a:extLst>
          </p:cNvPr>
          <p:cNvPicPr>
            <a:picLocks noChangeAspect="1"/>
          </p:cNvPicPr>
          <p:nvPr/>
        </p:nvPicPr>
        <p:blipFill>
          <a:blip r:embed="rId4"/>
          <a:stretch>
            <a:fillRect/>
          </a:stretch>
        </p:blipFill>
        <p:spPr>
          <a:xfrm>
            <a:off x="6825208" y="3299631"/>
            <a:ext cx="2977922" cy="2286734"/>
          </a:xfrm>
          <a:prstGeom prst="rect">
            <a:avLst/>
          </a:prstGeom>
        </p:spPr>
      </p:pic>
      <p:sp>
        <p:nvSpPr>
          <p:cNvPr id="14" name="TextBox 13">
            <a:extLst>
              <a:ext uri="{FF2B5EF4-FFF2-40B4-BE49-F238E27FC236}">
                <a16:creationId xmlns:a16="http://schemas.microsoft.com/office/drawing/2014/main" id="{E88F1811-0AB0-194D-8BE4-FA7CA10B56B6}"/>
              </a:ext>
            </a:extLst>
          </p:cNvPr>
          <p:cNvSpPr txBox="1"/>
          <p:nvPr/>
        </p:nvSpPr>
        <p:spPr>
          <a:xfrm>
            <a:off x="8192823" y="2727002"/>
            <a:ext cx="825867" cy="369332"/>
          </a:xfrm>
          <a:prstGeom prst="rect">
            <a:avLst/>
          </a:prstGeom>
          <a:noFill/>
        </p:spPr>
        <p:txBody>
          <a:bodyPr wrap="none" rtlCol="0">
            <a:spAutoFit/>
          </a:bodyPr>
          <a:lstStyle/>
          <a:p>
            <a:r>
              <a:rPr lang="en-US" altLang="zh-CN" dirty="0" err="1"/>
              <a:t>XLNet</a:t>
            </a:r>
            <a:endParaRPr lang="en-US" dirty="0"/>
          </a:p>
        </p:txBody>
      </p:sp>
    </p:spTree>
    <p:extLst>
      <p:ext uri="{BB962C8B-B14F-4D97-AF65-F5344CB8AC3E}">
        <p14:creationId xmlns:p14="http://schemas.microsoft.com/office/powerpoint/2010/main" val="640654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FEE1B4-EAE4-BE40-A3A1-CD7282E1BE36}"/>
              </a:ext>
            </a:extLst>
          </p:cNvPr>
          <p:cNvPicPr>
            <a:picLocks noChangeAspect="1"/>
          </p:cNvPicPr>
          <p:nvPr/>
        </p:nvPicPr>
        <p:blipFill>
          <a:blip r:embed="rId2"/>
          <a:stretch>
            <a:fillRect/>
          </a:stretch>
        </p:blipFill>
        <p:spPr>
          <a:xfrm>
            <a:off x="272480" y="1145148"/>
            <a:ext cx="8136904" cy="5236180"/>
          </a:xfrm>
          <a:prstGeom prst="rect">
            <a:avLst/>
          </a:prstGeom>
        </p:spPr>
      </p:pic>
      <p:sp>
        <p:nvSpPr>
          <p:cNvPr id="2" name="Title 1">
            <a:extLst>
              <a:ext uri="{FF2B5EF4-FFF2-40B4-BE49-F238E27FC236}">
                <a16:creationId xmlns:a16="http://schemas.microsoft.com/office/drawing/2014/main" id="{4E9B4867-7228-EE48-AB7D-CE068316F65D}"/>
              </a:ext>
            </a:extLst>
          </p:cNvPr>
          <p:cNvSpPr>
            <a:spLocks noGrp="1"/>
          </p:cNvSpPr>
          <p:nvPr>
            <p:ph type="title"/>
          </p:nvPr>
        </p:nvSpPr>
        <p:spPr/>
        <p:txBody>
          <a:bodyPr/>
          <a:lstStyle/>
          <a:p>
            <a:r>
              <a:rPr lang="en-US" dirty="0">
                <a:solidFill>
                  <a:srgbClr val="C00000"/>
                </a:solidFill>
              </a:rPr>
              <a:t>Cognitive Graph</a:t>
            </a:r>
            <a:r>
              <a:rPr lang="en-US" dirty="0"/>
              <a:t>: DL + Dual Process Theory</a:t>
            </a:r>
          </a:p>
        </p:txBody>
      </p:sp>
      <p:sp>
        <p:nvSpPr>
          <p:cNvPr id="5" name="Rectangle 4">
            <a:extLst>
              <a:ext uri="{FF2B5EF4-FFF2-40B4-BE49-F238E27FC236}">
                <a16:creationId xmlns:a16="http://schemas.microsoft.com/office/drawing/2014/main" id="{BB13034C-6177-B045-9E4C-704680245DA2}"/>
              </a:ext>
            </a:extLst>
          </p:cNvPr>
          <p:cNvSpPr>
            <a:spLocks noChangeArrowheads="1"/>
          </p:cNvSpPr>
          <p:nvPr/>
        </p:nvSpPr>
        <p:spPr bwMode="auto">
          <a:xfrm>
            <a:off x="0" y="6547574"/>
            <a:ext cx="9906000" cy="310426"/>
          </a:xfrm>
          <a:prstGeom prst="rect">
            <a:avLst/>
          </a:prstGeom>
          <a:noFill/>
          <a:ln>
            <a:noFill/>
          </a:ln>
          <a:extLst/>
        </p:spPr>
        <p:txBody>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marL="228600" indent="-228600">
              <a:spcBef>
                <a:spcPct val="0"/>
              </a:spcBef>
              <a:buFont typeface="+mj-lt"/>
              <a:buAutoNum type="arabicPeriod"/>
            </a:pPr>
            <a:r>
              <a:rPr kumimoji="0" lang="en-US" altLang="x-none" sz="1100" dirty="0">
                <a:latin typeface="Times New Roman" charset="0"/>
              </a:rPr>
              <a:t>M. Ding, C. Zhou, Q. Chen, H. Yang, and J. Tang. Cognitive Graph for Multi-Hop Reading Comprehension at Scale. ACL’19.</a:t>
            </a:r>
          </a:p>
        </p:txBody>
      </p:sp>
      <p:sp>
        <p:nvSpPr>
          <p:cNvPr id="6" name="Rounded Rectangle 5">
            <a:extLst>
              <a:ext uri="{FF2B5EF4-FFF2-40B4-BE49-F238E27FC236}">
                <a16:creationId xmlns:a16="http://schemas.microsoft.com/office/drawing/2014/main" id="{5C3BAED2-CB77-E640-A8AC-68A84CB6B82D}"/>
              </a:ext>
            </a:extLst>
          </p:cNvPr>
          <p:cNvSpPr/>
          <p:nvPr/>
        </p:nvSpPr>
        <p:spPr>
          <a:xfrm>
            <a:off x="416496" y="1196975"/>
            <a:ext cx="7992888" cy="2736081"/>
          </a:xfrm>
          <a:prstGeom prst="roundRect">
            <a:avLst/>
          </a:prstGeom>
          <a:solidFill>
            <a:srgbClr val="C8EEFF"/>
          </a:solidFill>
          <a:ln>
            <a:solidFill>
              <a:srgbClr val="619CD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C00000"/>
                </a:solidFill>
              </a:rPr>
              <a:t>?</a:t>
            </a:r>
          </a:p>
        </p:txBody>
      </p:sp>
      <p:sp>
        <p:nvSpPr>
          <p:cNvPr id="7" name="Rounded Rectangle 6">
            <a:extLst>
              <a:ext uri="{FF2B5EF4-FFF2-40B4-BE49-F238E27FC236}">
                <a16:creationId xmlns:a16="http://schemas.microsoft.com/office/drawing/2014/main" id="{72B410CE-4714-BF48-B046-9BDD62D3E519}"/>
              </a:ext>
            </a:extLst>
          </p:cNvPr>
          <p:cNvSpPr/>
          <p:nvPr/>
        </p:nvSpPr>
        <p:spPr>
          <a:xfrm>
            <a:off x="416496" y="4148955"/>
            <a:ext cx="7992888" cy="2232373"/>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787D7CD-043E-0642-A339-AFEEDEF83869}"/>
              </a:ext>
            </a:extLst>
          </p:cNvPr>
          <p:cNvSpPr/>
          <p:nvPr/>
        </p:nvSpPr>
        <p:spPr>
          <a:xfrm>
            <a:off x="8501330" y="4797152"/>
            <a:ext cx="1276206" cy="1296144"/>
          </a:xfrm>
          <a:prstGeom prst="rect">
            <a:avLst/>
          </a:prstGeom>
          <a:solidFill>
            <a:srgbClr val="C7EEFE"/>
          </a:solidFill>
          <a:ln>
            <a:solidFill>
              <a:srgbClr val="3C8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System 1: </a:t>
            </a:r>
            <a:r>
              <a:rPr lang="en-US" dirty="0">
                <a:solidFill>
                  <a:schemeClr val="tx1"/>
                </a:solidFill>
              </a:rPr>
              <a:t>implicit knowledge expansion</a:t>
            </a:r>
          </a:p>
        </p:txBody>
      </p:sp>
      <p:sp>
        <p:nvSpPr>
          <p:cNvPr id="11" name="Rectangle 10">
            <a:extLst>
              <a:ext uri="{FF2B5EF4-FFF2-40B4-BE49-F238E27FC236}">
                <a16:creationId xmlns:a16="http://schemas.microsoft.com/office/drawing/2014/main" id="{C0215E27-9AA7-9646-8A9E-77A3457F7ACA}"/>
              </a:ext>
            </a:extLst>
          </p:cNvPr>
          <p:cNvSpPr/>
          <p:nvPr/>
        </p:nvSpPr>
        <p:spPr>
          <a:xfrm>
            <a:off x="8501330" y="2040895"/>
            <a:ext cx="1276206" cy="1028065"/>
          </a:xfrm>
          <a:prstGeom prst="rect">
            <a:avLst/>
          </a:prstGeom>
          <a:solidFill>
            <a:srgbClr val="C7EEFE"/>
          </a:solidFill>
          <a:ln>
            <a:solidFill>
              <a:srgbClr val="3C8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System 2: </a:t>
            </a:r>
            <a:r>
              <a:rPr lang="en-US" dirty="0">
                <a:solidFill>
                  <a:schemeClr val="tx1"/>
                </a:solidFill>
              </a:rPr>
              <a:t>explicit decision</a:t>
            </a:r>
          </a:p>
        </p:txBody>
      </p:sp>
    </p:spTree>
    <p:extLst>
      <p:ext uri="{BB962C8B-B14F-4D97-AF65-F5344CB8AC3E}">
        <p14:creationId xmlns:p14="http://schemas.microsoft.com/office/powerpoint/2010/main" val="3495490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986B9-9E58-4149-AB11-25939B9662AB}"/>
              </a:ext>
            </a:extLst>
          </p:cNvPr>
          <p:cNvSpPr>
            <a:spLocks noGrp="1"/>
          </p:cNvSpPr>
          <p:nvPr>
            <p:ph type="title"/>
          </p:nvPr>
        </p:nvSpPr>
        <p:spPr/>
        <p:txBody>
          <a:bodyPr/>
          <a:lstStyle/>
          <a:p>
            <a:r>
              <a:rPr lang="en-US" dirty="0"/>
              <a:t>Machine Learning</a:t>
            </a:r>
          </a:p>
        </p:txBody>
      </p:sp>
      <p:sp>
        <p:nvSpPr>
          <p:cNvPr id="3" name="Content Placeholder 2">
            <a:extLst>
              <a:ext uri="{FF2B5EF4-FFF2-40B4-BE49-F238E27FC236}">
                <a16:creationId xmlns:a16="http://schemas.microsoft.com/office/drawing/2014/main" id="{FC56ED18-C10C-6543-B205-F605E99E2258}"/>
              </a:ext>
            </a:extLst>
          </p:cNvPr>
          <p:cNvSpPr>
            <a:spLocks noGrp="1"/>
          </p:cNvSpPr>
          <p:nvPr>
            <p:ph idx="1"/>
          </p:nvPr>
        </p:nvSpPr>
        <p:spPr/>
        <p:txBody>
          <a:bodyPr/>
          <a:lstStyle/>
          <a:p>
            <a:r>
              <a:rPr lang="en-US" dirty="0"/>
              <a:t>ML: </a:t>
            </a:r>
          </a:p>
          <a:p>
            <a:pPr lvl="1"/>
            <a:r>
              <a:rPr lang="en-US" dirty="0"/>
              <a:t>classification</a:t>
            </a:r>
          </a:p>
          <a:p>
            <a:pPr lvl="2"/>
            <a:r>
              <a:rPr lang="en-US" dirty="0"/>
              <a:t>Predict a type of a given example </a:t>
            </a:r>
          </a:p>
          <a:p>
            <a:pPr lvl="1"/>
            <a:r>
              <a:rPr lang="en-US" dirty="0"/>
              <a:t>prediction</a:t>
            </a:r>
          </a:p>
          <a:p>
            <a:pPr lvl="2"/>
            <a:r>
              <a:rPr lang="en-US" dirty="0"/>
              <a:t>e.g., predict whether two nodes are linked </a:t>
            </a:r>
          </a:p>
        </p:txBody>
      </p:sp>
    </p:spTree>
    <p:extLst>
      <p:ext uri="{BB962C8B-B14F-4D97-AF65-F5344CB8AC3E}">
        <p14:creationId xmlns:p14="http://schemas.microsoft.com/office/powerpoint/2010/main" val="34262065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EF1C4-8B29-4A40-B807-55915D51AF4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67B712-B6A8-6E45-AA60-93D925DAA567}"/>
              </a:ext>
            </a:extLst>
          </p:cNvPr>
          <p:cNvSpPr>
            <a:spLocks noGrp="1"/>
          </p:cNvSpPr>
          <p:nvPr>
            <p:ph idx="1"/>
          </p:nvPr>
        </p:nvSpPr>
        <p:spPr>
          <a:xfrm>
            <a:off x="222374" y="2348879"/>
            <a:ext cx="9555162" cy="3777283"/>
          </a:xfrm>
        </p:spPr>
        <p:txBody>
          <a:bodyPr/>
          <a:lstStyle/>
          <a:p>
            <a:r>
              <a:rPr lang="en-US" dirty="0"/>
              <a:t>Q2: How to make decision in the cognitive graph?</a:t>
            </a:r>
          </a:p>
        </p:txBody>
      </p:sp>
    </p:spTree>
    <p:extLst>
      <p:ext uri="{BB962C8B-B14F-4D97-AF65-F5344CB8AC3E}">
        <p14:creationId xmlns:p14="http://schemas.microsoft.com/office/powerpoint/2010/main" val="33763359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463" y="332656"/>
            <a:ext cx="9363075" cy="792162"/>
          </a:xfrm>
        </p:spPr>
        <p:txBody>
          <a:bodyPr/>
          <a:lstStyle/>
          <a:p>
            <a:r>
              <a:rPr lang="en-US" dirty="0">
                <a:solidFill>
                  <a:srgbClr val="C00000"/>
                </a:solidFill>
              </a:rPr>
              <a:t>Cognitive Graph</a:t>
            </a:r>
            <a:r>
              <a:rPr lang="en-US" dirty="0"/>
              <a:t>: </a:t>
            </a:r>
            <a:r>
              <a:rPr lang="en-US" dirty="0">
                <a:solidFill>
                  <a:srgbClr val="C00000"/>
                </a:solidFill>
              </a:rPr>
              <a:t>Representation</a:t>
            </a:r>
            <a:r>
              <a:rPr lang="en-US" dirty="0"/>
              <a:t>, Reasoning, and Decision</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0415" y="2191244"/>
            <a:ext cx="5062090" cy="3510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0415" y="2191244"/>
            <a:ext cx="5062090" cy="35100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0415" y="2191244"/>
            <a:ext cx="5062090" cy="351000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0415" y="2191244"/>
            <a:ext cx="5062090" cy="3510000"/>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2860" y="4179639"/>
            <a:ext cx="1783350" cy="1747683"/>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8233" y="2134857"/>
            <a:ext cx="1632606" cy="1874776"/>
          </a:xfrm>
          <a:prstGeom prst="rect">
            <a:avLst/>
          </a:prstGeom>
        </p:spPr>
      </p:pic>
      <p:cxnSp>
        <p:nvCxnSpPr>
          <p:cNvPr id="15" name="Straight Arrow Connector 14"/>
          <p:cNvCxnSpPr/>
          <p:nvPr/>
        </p:nvCxnSpPr>
        <p:spPr>
          <a:xfrm>
            <a:off x="2803802" y="3156009"/>
            <a:ext cx="1516613" cy="277006"/>
          </a:xfrm>
          <a:prstGeom prst="straightConnector1">
            <a:avLst/>
          </a:prstGeom>
          <a:ln w="1270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2690838" y="2472589"/>
            <a:ext cx="1329994" cy="404404"/>
          </a:xfrm>
          <a:prstGeom prst="straightConnector1">
            <a:avLst/>
          </a:prstGeom>
          <a:ln w="1270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7" name="Curved Up Arrow 56"/>
          <p:cNvSpPr/>
          <p:nvPr/>
        </p:nvSpPr>
        <p:spPr>
          <a:xfrm>
            <a:off x="2690839" y="5493071"/>
            <a:ext cx="2606727" cy="60022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9" name="Picture 5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20415" y="2127870"/>
            <a:ext cx="5062090" cy="3753692"/>
          </a:xfrm>
          <a:prstGeom prst="rect">
            <a:avLst/>
          </a:prstGeom>
        </p:spPr>
      </p:pic>
      <p:cxnSp>
        <p:nvCxnSpPr>
          <p:cNvPr id="60" name="Straight Arrow Connector 59"/>
          <p:cNvCxnSpPr>
            <a:stCxn id="61" idx="1"/>
          </p:cNvCxnSpPr>
          <p:nvPr/>
        </p:nvCxnSpPr>
        <p:spPr>
          <a:xfrm flipH="1">
            <a:off x="2597459" y="4318210"/>
            <a:ext cx="1395481" cy="425657"/>
          </a:xfrm>
          <a:prstGeom prst="straightConnector1">
            <a:avLst/>
          </a:prstGeom>
          <a:ln w="1270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1" name="Left Brace 60"/>
          <p:cNvSpPr/>
          <p:nvPr/>
        </p:nvSpPr>
        <p:spPr>
          <a:xfrm>
            <a:off x="3992939" y="3224858"/>
            <a:ext cx="355370" cy="2186704"/>
          </a:xfrm>
          <a:prstGeom prst="lef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Rectangle 2">
            <a:extLst>
              <a:ext uri="{FF2B5EF4-FFF2-40B4-BE49-F238E27FC236}">
                <a16:creationId xmlns:a16="http://schemas.microsoft.com/office/drawing/2014/main" id="{B2D24228-2C9B-FE42-B787-C031CB75480A}"/>
              </a:ext>
            </a:extLst>
          </p:cNvPr>
          <p:cNvSpPr/>
          <p:nvPr/>
        </p:nvSpPr>
        <p:spPr>
          <a:xfrm>
            <a:off x="3093685" y="4567697"/>
            <a:ext cx="840139" cy="6809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solidFill>
                  <a:srgbClr val="C00000"/>
                </a:solidFill>
              </a:rPr>
              <a:t>?</a:t>
            </a:r>
          </a:p>
        </p:txBody>
      </p:sp>
    </p:spTree>
    <p:extLst>
      <p:ext uri="{BB962C8B-B14F-4D97-AF65-F5344CB8AC3E}">
        <p14:creationId xmlns:p14="http://schemas.microsoft.com/office/powerpoint/2010/main" val="3874857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9BAB2-A463-6B42-8455-B6E2BD278A1D}"/>
              </a:ext>
            </a:extLst>
          </p:cNvPr>
          <p:cNvSpPr>
            <a:spLocks noGrp="1"/>
          </p:cNvSpPr>
          <p:nvPr>
            <p:ph type="title"/>
          </p:nvPr>
        </p:nvSpPr>
        <p:spPr/>
        <p:txBody>
          <a:bodyPr/>
          <a:lstStyle/>
          <a:p>
            <a:r>
              <a:rPr lang="en-US" dirty="0"/>
              <a:t>GNN/GCN Model Architecture</a:t>
            </a:r>
          </a:p>
        </p:txBody>
      </p:sp>
      <p:sp>
        <p:nvSpPr>
          <p:cNvPr id="3" name="Content Placeholder 2">
            <a:extLst>
              <a:ext uri="{FF2B5EF4-FFF2-40B4-BE49-F238E27FC236}">
                <a16:creationId xmlns:a16="http://schemas.microsoft.com/office/drawing/2014/main" id="{A99768C9-D5C1-4143-966E-1C281738440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59F98E0-2D75-BF4F-A41C-AED6BF618DDD}"/>
              </a:ext>
            </a:extLst>
          </p:cNvPr>
          <p:cNvPicPr>
            <a:picLocks noChangeAspect="1"/>
          </p:cNvPicPr>
          <p:nvPr/>
        </p:nvPicPr>
        <p:blipFill>
          <a:blip r:embed="rId2"/>
          <a:stretch>
            <a:fillRect/>
          </a:stretch>
        </p:blipFill>
        <p:spPr>
          <a:xfrm>
            <a:off x="833452" y="1098446"/>
            <a:ext cx="8007980" cy="5759554"/>
          </a:xfrm>
          <a:prstGeom prst="rect">
            <a:avLst/>
          </a:prstGeom>
        </p:spPr>
      </p:pic>
    </p:spTree>
    <p:extLst>
      <p:ext uri="{BB962C8B-B14F-4D97-AF65-F5344CB8AC3E}">
        <p14:creationId xmlns:p14="http://schemas.microsoft.com/office/powerpoint/2010/main" val="16971514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FEE1B4-EAE4-BE40-A3A1-CD7282E1BE36}"/>
              </a:ext>
            </a:extLst>
          </p:cNvPr>
          <p:cNvPicPr>
            <a:picLocks noChangeAspect="1"/>
          </p:cNvPicPr>
          <p:nvPr/>
        </p:nvPicPr>
        <p:blipFill>
          <a:blip r:embed="rId2"/>
          <a:stretch>
            <a:fillRect/>
          </a:stretch>
        </p:blipFill>
        <p:spPr>
          <a:xfrm>
            <a:off x="272480" y="1145148"/>
            <a:ext cx="8136904" cy="5236180"/>
          </a:xfrm>
          <a:prstGeom prst="rect">
            <a:avLst/>
          </a:prstGeom>
        </p:spPr>
      </p:pic>
      <p:sp>
        <p:nvSpPr>
          <p:cNvPr id="2" name="Title 1">
            <a:extLst>
              <a:ext uri="{FF2B5EF4-FFF2-40B4-BE49-F238E27FC236}">
                <a16:creationId xmlns:a16="http://schemas.microsoft.com/office/drawing/2014/main" id="{4E9B4867-7228-EE48-AB7D-CE068316F65D}"/>
              </a:ext>
            </a:extLst>
          </p:cNvPr>
          <p:cNvSpPr>
            <a:spLocks noGrp="1"/>
          </p:cNvSpPr>
          <p:nvPr>
            <p:ph type="title"/>
          </p:nvPr>
        </p:nvSpPr>
        <p:spPr/>
        <p:txBody>
          <a:bodyPr/>
          <a:lstStyle/>
          <a:p>
            <a:r>
              <a:rPr lang="en-US" dirty="0">
                <a:solidFill>
                  <a:srgbClr val="C00000"/>
                </a:solidFill>
              </a:rPr>
              <a:t>Cognitive Graph</a:t>
            </a:r>
            <a:r>
              <a:rPr lang="en-US" dirty="0"/>
              <a:t>: DL + Dual Process Theory</a:t>
            </a:r>
          </a:p>
        </p:txBody>
      </p:sp>
      <p:sp>
        <p:nvSpPr>
          <p:cNvPr id="5" name="Rectangle 4">
            <a:extLst>
              <a:ext uri="{FF2B5EF4-FFF2-40B4-BE49-F238E27FC236}">
                <a16:creationId xmlns:a16="http://schemas.microsoft.com/office/drawing/2014/main" id="{BB13034C-6177-B045-9E4C-704680245DA2}"/>
              </a:ext>
            </a:extLst>
          </p:cNvPr>
          <p:cNvSpPr>
            <a:spLocks noChangeArrowheads="1"/>
          </p:cNvSpPr>
          <p:nvPr/>
        </p:nvSpPr>
        <p:spPr bwMode="auto">
          <a:xfrm>
            <a:off x="0" y="6547574"/>
            <a:ext cx="9906000" cy="310426"/>
          </a:xfrm>
          <a:prstGeom prst="rect">
            <a:avLst/>
          </a:prstGeom>
          <a:noFill/>
          <a:ln>
            <a:noFill/>
          </a:ln>
          <a:extLst/>
        </p:spPr>
        <p:txBody>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marL="228600" indent="-228600">
              <a:spcBef>
                <a:spcPct val="0"/>
              </a:spcBef>
              <a:buFont typeface="+mj-lt"/>
              <a:buAutoNum type="arabicPeriod"/>
            </a:pPr>
            <a:r>
              <a:rPr kumimoji="0" lang="en-US" altLang="x-none" sz="1100" dirty="0">
                <a:latin typeface="Times New Roman" charset="0"/>
              </a:rPr>
              <a:t>M. Ding, C. Zhou, Q. Chen, H. Yang, and J. Tang. Cognitive Graph for Multi-Hop Reading Comprehension at Scale. ACL’19.</a:t>
            </a:r>
          </a:p>
        </p:txBody>
      </p:sp>
      <p:sp>
        <p:nvSpPr>
          <p:cNvPr id="6" name="Rounded Rectangle 5">
            <a:extLst>
              <a:ext uri="{FF2B5EF4-FFF2-40B4-BE49-F238E27FC236}">
                <a16:creationId xmlns:a16="http://schemas.microsoft.com/office/drawing/2014/main" id="{5C3BAED2-CB77-E640-A8AC-68A84CB6B82D}"/>
              </a:ext>
            </a:extLst>
          </p:cNvPr>
          <p:cNvSpPr/>
          <p:nvPr/>
        </p:nvSpPr>
        <p:spPr>
          <a:xfrm>
            <a:off x="416496" y="1196975"/>
            <a:ext cx="7992888" cy="2736081"/>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72B410CE-4714-BF48-B046-9BDD62D3E519}"/>
              </a:ext>
            </a:extLst>
          </p:cNvPr>
          <p:cNvSpPr/>
          <p:nvPr/>
        </p:nvSpPr>
        <p:spPr>
          <a:xfrm>
            <a:off x="416496" y="4148955"/>
            <a:ext cx="7992888" cy="2232373"/>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50B3143-041C-4144-89AD-0980C7FB3E75}"/>
              </a:ext>
            </a:extLst>
          </p:cNvPr>
          <p:cNvSpPr/>
          <p:nvPr/>
        </p:nvSpPr>
        <p:spPr>
          <a:xfrm>
            <a:off x="8501330" y="4797152"/>
            <a:ext cx="1276206" cy="1296144"/>
          </a:xfrm>
          <a:prstGeom prst="rect">
            <a:avLst/>
          </a:prstGeom>
          <a:solidFill>
            <a:srgbClr val="C7EEFE"/>
          </a:solidFill>
          <a:ln>
            <a:solidFill>
              <a:srgbClr val="3C8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System 1: </a:t>
            </a:r>
            <a:r>
              <a:rPr lang="en-US" dirty="0">
                <a:solidFill>
                  <a:schemeClr val="tx1"/>
                </a:solidFill>
              </a:rPr>
              <a:t>implicit knowledge expansion</a:t>
            </a:r>
          </a:p>
        </p:txBody>
      </p:sp>
      <p:sp>
        <p:nvSpPr>
          <p:cNvPr id="9" name="Rectangle 8">
            <a:extLst>
              <a:ext uri="{FF2B5EF4-FFF2-40B4-BE49-F238E27FC236}">
                <a16:creationId xmlns:a16="http://schemas.microsoft.com/office/drawing/2014/main" id="{7C527E02-0CFD-9C49-854B-659DBAD8B97A}"/>
              </a:ext>
            </a:extLst>
          </p:cNvPr>
          <p:cNvSpPr/>
          <p:nvPr/>
        </p:nvSpPr>
        <p:spPr>
          <a:xfrm>
            <a:off x="8501330" y="2040895"/>
            <a:ext cx="1276206" cy="1028065"/>
          </a:xfrm>
          <a:prstGeom prst="rect">
            <a:avLst/>
          </a:prstGeom>
          <a:solidFill>
            <a:srgbClr val="C7EEFE"/>
          </a:solidFill>
          <a:ln>
            <a:solidFill>
              <a:srgbClr val="3C8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System 2: </a:t>
            </a:r>
            <a:r>
              <a:rPr lang="en-US" dirty="0">
                <a:solidFill>
                  <a:schemeClr val="tx1"/>
                </a:solidFill>
              </a:rPr>
              <a:t>explicit decision</a:t>
            </a:r>
          </a:p>
        </p:txBody>
      </p:sp>
    </p:spTree>
    <p:extLst>
      <p:ext uri="{BB962C8B-B14F-4D97-AF65-F5344CB8AC3E}">
        <p14:creationId xmlns:p14="http://schemas.microsoft.com/office/powerpoint/2010/main" val="592556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System</a:t>
            </a:r>
            <a:r>
              <a:rPr lang="zh-CN" altLang="en-US" dirty="0"/>
              <a:t> </a:t>
            </a:r>
            <a:r>
              <a:rPr lang="en-US" altLang="zh-CN" dirty="0"/>
              <a:t>1:</a:t>
            </a:r>
            <a:r>
              <a:rPr lang="zh-CN" altLang="en-US" dirty="0"/>
              <a:t> </a:t>
            </a:r>
            <a:r>
              <a:rPr lang="en-US" altLang="zh-CN" dirty="0"/>
              <a:t>the</a:t>
            </a:r>
            <a:r>
              <a:rPr lang="zh-CN" altLang="en-US" dirty="0"/>
              <a:t> </a:t>
            </a:r>
            <a:r>
              <a:rPr lang="en-US" altLang="zh-CN" dirty="0"/>
              <a:t>BERT</a:t>
            </a:r>
            <a:r>
              <a:rPr lang="zh-CN" altLang="en-US" dirty="0"/>
              <a:t> </a:t>
            </a:r>
            <a:r>
              <a:rPr lang="en-US" altLang="zh-CN" dirty="0"/>
              <a:t>Implementation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0742" y="1000697"/>
            <a:ext cx="8435975" cy="2797034"/>
          </a:xfrm>
        </p:spPr>
      </p:pic>
      <p:sp>
        <p:nvSpPr>
          <p:cNvPr id="5" name="TextBox 4"/>
          <p:cNvSpPr txBox="1"/>
          <p:nvPr/>
        </p:nvSpPr>
        <p:spPr>
          <a:xfrm>
            <a:off x="800840" y="4947782"/>
            <a:ext cx="8143576" cy="1415772"/>
          </a:xfrm>
          <a:prstGeom prst="rect">
            <a:avLst/>
          </a:prstGeom>
          <a:noFill/>
        </p:spPr>
        <p:txBody>
          <a:bodyPr wrap="none" rtlCol="0">
            <a:spAutoFit/>
          </a:bodyPr>
          <a:lstStyle/>
          <a:p>
            <a:pPr marL="285750" indent="-285750">
              <a:buFont typeface="Arial" charset="0"/>
              <a:buChar char="•"/>
            </a:pPr>
            <a:r>
              <a:rPr lang="en-US" altLang="zh-CN" dirty="0"/>
              <a:t>Extract</a:t>
            </a:r>
            <a:r>
              <a:rPr lang="zh-CN" altLang="en-US" dirty="0"/>
              <a:t> </a:t>
            </a:r>
            <a:r>
              <a:rPr lang="en-US" altLang="zh-CN" dirty="0">
                <a:solidFill>
                  <a:srgbClr val="FF0000"/>
                </a:solidFill>
              </a:rPr>
              <a:t>top-k</a:t>
            </a:r>
            <a:r>
              <a:rPr lang="zh-CN" altLang="en-US" dirty="0"/>
              <a:t> </a:t>
            </a:r>
            <a:r>
              <a:rPr lang="en-US" altLang="zh-CN" dirty="0"/>
              <a:t>next-hop</a:t>
            </a:r>
            <a:r>
              <a:rPr lang="zh-CN" altLang="en-US" dirty="0"/>
              <a:t> </a:t>
            </a:r>
            <a:r>
              <a:rPr lang="en-US" altLang="zh-CN" dirty="0"/>
              <a:t>entities</a:t>
            </a:r>
            <a:r>
              <a:rPr lang="zh-CN" altLang="en-US" dirty="0"/>
              <a:t> </a:t>
            </a:r>
            <a:r>
              <a:rPr lang="en-US" altLang="zh-CN" dirty="0"/>
              <a:t>and</a:t>
            </a:r>
            <a:r>
              <a:rPr lang="zh-CN" altLang="en-US" dirty="0"/>
              <a:t> </a:t>
            </a:r>
            <a:r>
              <a:rPr lang="en-US" altLang="zh-CN" dirty="0"/>
              <a:t>answer</a:t>
            </a:r>
            <a:r>
              <a:rPr lang="zh-CN" altLang="en-US" dirty="0"/>
              <a:t> </a:t>
            </a:r>
            <a:r>
              <a:rPr lang="en-US" altLang="zh-CN" dirty="0"/>
              <a:t>candidates</a:t>
            </a:r>
            <a:r>
              <a:rPr lang="zh-CN" altLang="en-US" dirty="0"/>
              <a:t> </a:t>
            </a:r>
            <a:r>
              <a:rPr lang="en-US" altLang="zh-CN" dirty="0"/>
              <a:t>respectively</a:t>
            </a:r>
          </a:p>
          <a:p>
            <a:pPr marL="742950" lvl="1" indent="-285750">
              <a:buFont typeface="Arial" charset="0"/>
              <a:buChar char="•"/>
            </a:pPr>
            <a:r>
              <a:rPr lang="en-US" altLang="zh-CN" sz="1600" dirty="0"/>
              <a:t>Predict</a:t>
            </a:r>
            <a:r>
              <a:rPr lang="zh-CN" altLang="en-US" sz="1600" dirty="0"/>
              <a:t> </a:t>
            </a:r>
            <a:r>
              <a:rPr lang="en-US" altLang="zh-CN" sz="1600" dirty="0"/>
              <a:t>the</a:t>
            </a:r>
            <a:r>
              <a:rPr lang="zh-CN" altLang="en-US" sz="1600" dirty="0"/>
              <a:t> </a:t>
            </a:r>
            <a:r>
              <a:rPr lang="en-US" altLang="zh-CN" sz="1600" dirty="0"/>
              <a:t>start</a:t>
            </a:r>
            <a:r>
              <a:rPr lang="zh-CN" altLang="en-US" sz="1600" dirty="0"/>
              <a:t> </a:t>
            </a:r>
            <a:r>
              <a:rPr lang="en-US" altLang="zh-CN" sz="1600" dirty="0"/>
              <a:t>and</a:t>
            </a:r>
            <a:r>
              <a:rPr lang="zh-CN" altLang="en-US" sz="1600" dirty="0"/>
              <a:t> </a:t>
            </a:r>
            <a:r>
              <a:rPr lang="en-US" altLang="zh-CN" sz="1600" dirty="0"/>
              <a:t>end</a:t>
            </a:r>
            <a:r>
              <a:rPr lang="zh-CN" altLang="en-US" sz="1600" dirty="0"/>
              <a:t> </a:t>
            </a:r>
            <a:r>
              <a:rPr lang="en-US" altLang="zh-CN" sz="1600" dirty="0"/>
              <a:t>probabilities</a:t>
            </a:r>
            <a:r>
              <a:rPr lang="zh-CN" altLang="en-US" sz="1600" dirty="0"/>
              <a:t> </a:t>
            </a:r>
            <a:r>
              <a:rPr lang="en-US" altLang="zh-CN" sz="1600" dirty="0"/>
              <a:t>of</a:t>
            </a:r>
            <a:r>
              <a:rPr lang="zh-CN" altLang="en-US" sz="1600" dirty="0"/>
              <a:t> </a:t>
            </a:r>
            <a:r>
              <a:rPr lang="en-US" altLang="zh-CN" sz="1600" dirty="0"/>
              <a:t>each</a:t>
            </a:r>
            <a:r>
              <a:rPr lang="zh-CN" altLang="en-US" sz="1600" dirty="0"/>
              <a:t> </a:t>
            </a:r>
            <a:r>
              <a:rPr lang="en-US" altLang="zh-CN" sz="1600" dirty="0"/>
              <a:t>position</a:t>
            </a:r>
          </a:p>
          <a:p>
            <a:pPr marL="285750" indent="-285750">
              <a:buFont typeface="Arial" charset="0"/>
              <a:buChar char="•"/>
            </a:pPr>
            <a:r>
              <a:rPr lang="en-US" altLang="zh-CN" dirty="0"/>
              <a:t>Generate</a:t>
            </a:r>
            <a:r>
              <a:rPr lang="zh-CN" altLang="en-US" dirty="0"/>
              <a:t> </a:t>
            </a:r>
            <a:r>
              <a:rPr lang="en-US" altLang="zh-CN" dirty="0">
                <a:solidFill>
                  <a:srgbClr val="FF0000"/>
                </a:solidFill>
              </a:rPr>
              <a:t>semantic</a:t>
            </a:r>
            <a:r>
              <a:rPr lang="zh-CN" altLang="en-US" dirty="0">
                <a:solidFill>
                  <a:srgbClr val="FF0000"/>
                </a:solidFill>
              </a:rPr>
              <a:t> </a:t>
            </a:r>
            <a:r>
              <a:rPr lang="en-US" altLang="zh-CN" dirty="0">
                <a:solidFill>
                  <a:srgbClr val="FF0000"/>
                </a:solidFill>
              </a:rPr>
              <a:t>vectors</a:t>
            </a:r>
            <a:r>
              <a:rPr lang="zh-CN" altLang="en-US" dirty="0">
                <a:solidFill>
                  <a:srgbClr val="FF0000"/>
                </a:solidFill>
              </a:rPr>
              <a:t> </a:t>
            </a:r>
            <a:r>
              <a:rPr lang="en-US" altLang="zh-CN" dirty="0"/>
              <a:t>for</a:t>
            </a:r>
            <a:r>
              <a:rPr lang="zh-CN" altLang="en-US" dirty="0"/>
              <a:t> </a:t>
            </a:r>
            <a:r>
              <a:rPr lang="en-US" altLang="zh-CN" dirty="0"/>
              <a:t>entities</a:t>
            </a:r>
            <a:r>
              <a:rPr lang="zh-CN" altLang="en-US" dirty="0"/>
              <a:t> </a:t>
            </a:r>
            <a:r>
              <a:rPr lang="en-US" altLang="zh-CN" dirty="0"/>
              <a:t>based</a:t>
            </a:r>
            <a:r>
              <a:rPr lang="zh-CN" altLang="en-US" dirty="0"/>
              <a:t> </a:t>
            </a:r>
            <a:r>
              <a:rPr lang="en-US" altLang="zh-CN" dirty="0"/>
              <a:t>on</a:t>
            </a:r>
            <a:r>
              <a:rPr lang="zh-CN" altLang="en-US" dirty="0"/>
              <a:t> </a:t>
            </a:r>
            <a:r>
              <a:rPr lang="en-US" altLang="zh-CN" dirty="0"/>
              <a:t>their</a:t>
            </a:r>
            <a:r>
              <a:rPr lang="zh-CN" altLang="en-US" dirty="0"/>
              <a:t> </a:t>
            </a:r>
            <a:r>
              <a:rPr lang="en-US" altLang="zh-CN" dirty="0"/>
              <a:t>documents</a:t>
            </a:r>
          </a:p>
          <a:p>
            <a:pPr marL="285750" indent="-285750">
              <a:buFont typeface="Arial" charset="0"/>
              <a:buChar char="•"/>
            </a:pPr>
            <a:r>
              <a:rPr lang="en-US" altLang="zh-CN" dirty="0"/>
              <a:t>Take</a:t>
            </a:r>
            <a:r>
              <a:rPr lang="zh-CN" altLang="en-US" dirty="0"/>
              <a:t> </a:t>
            </a:r>
            <a:r>
              <a:rPr lang="en-US" altLang="zh-CN" dirty="0"/>
              <a:t>the</a:t>
            </a:r>
            <a:r>
              <a:rPr lang="zh-CN" altLang="en-US" dirty="0"/>
              <a:t> </a:t>
            </a:r>
            <a:r>
              <a:rPr lang="en-US" altLang="zh-CN" dirty="0"/>
              <a:t>0-th</a:t>
            </a:r>
            <a:r>
              <a:rPr lang="zh-CN" altLang="en-US" dirty="0"/>
              <a:t> </a:t>
            </a:r>
            <a:r>
              <a:rPr lang="en-US" altLang="zh-CN" dirty="0"/>
              <a:t>probability</a:t>
            </a:r>
            <a:r>
              <a:rPr lang="zh-CN" altLang="en-US" dirty="0"/>
              <a:t> </a:t>
            </a:r>
            <a:r>
              <a:rPr lang="en-US" altLang="zh-CN" dirty="0"/>
              <a:t>as</a:t>
            </a:r>
            <a:r>
              <a:rPr lang="zh-CN" altLang="en-US" dirty="0"/>
              <a:t> </a:t>
            </a:r>
            <a:r>
              <a:rPr lang="en-US" altLang="zh-CN" dirty="0">
                <a:solidFill>
                  <a:srgbClr val="FF0000"/>
                </a:solidFill>
              </a:rPr>
              <a:t>negative</a:t>
            </a:r>
            <a:r>
              <a:rPr lang="zh-CN" altLang="en-US" dirty="0">
                <a:solidFill>
                  <a:srgbClr val="FF0000"/>
                </a:solidFill>
              </a:rPr>
              <a:t> </a:t>
            </a:r>
            <a:r>
              <a:rPr lang="en-US" altLang="zh-CN" dirty="0">
                <a:solidFill>
                  <a:srgbClr val="FF0000"/>
                </a:solidFill>
              </a:rPr>
              <a:t>threshold</a:t>
            </a:r>
          </a:p>
          <a:p>
            <a:pPr marL="742950" lvl="1" indent="-285750">
              <a:buFont typeface="Arial" charset="0"/>
              <a:buChar char="•"/>
            </a:pPr>
            <a:r>
              <a:rPr lang="en-US" altLang="zh-CN" sz="1600" dirty="0"/>
              <a:t>Ignore</a:t>
            </a:r>
            <a:r>
              <a:rPr lang="zh-CN" altLang="en-US" sz="1600" dirty="0"/>
              <a:t> </a:t>
            </a:r>
            <a:r>
              <a:rPr lang="en-US" altLang="zh-CN" sz="1600" dirty="0"/>
              <a:t>the</a:t>
            </a:r>
            <a:r>
              <a:rPr lang="zh-CN" altLang="en-US" sz="1600" dirty="0"/>
              <a:t> </a:t>
            </a:r>
            <a:r>
              <a:rPr lang="en-US" altLang="zh-CN" sz="1600" dirty="0"/>
              <a:t>spans</a:t>
            </a:r>
            <a:r>
              <a:rPr lang="zh-CN" altLang="en-US" sz="1600" dirty="0"/>
              <a:t> </a:t>
            </a:r>
            <a:r>
              <a:rPr lang="en-US" altLang="zh-CN" sz="1600" dirty="0"/>
              <a:t>whose</a:t>
            </a:r>
            <a:r>
              <a:rPr lang="zh-CN" altLang="en-US" sz="1600" dirty="0"/>
              <a:t> </a:t>
            </a:r>
            <a:r>
              <a:rPr lang="en-US" altLang="zh-CN" sz="1600" dirty="0"/>
              <a:t>start</a:t>
            </a:r>
            <a:r>
              <a:rPr lang="zh-CN" altLang="en-US" sz="1600" dirty="0"/>
              <a:t> </a:t>
            </a:r>
            <a:r>
              <a:rPr lang="en-US" altLang="zh-CN" sz="1600" dirty="0"/>
              <a:t>probabilities</a:t>
            </a:r>
            <a:r>
              <a:rPr lang="zh-CN" altLang="en-US" sz="1600" dirty="0"/>
              <a:t> </a:t>
            </a:r>
            <a:r>
              <a:rPr lang="en-US" altLang="zh-CN" sz="1600" dirty="0"/>
              <a:t>are</a:t>
            </a:r>
            <a:r>
              <a:rPr lang="zh-CN" altLang="en-US" sz="1600" dirty="0"/>
              <a:t> </a:t>
            </a:r>
            <a:r>
              <a:rPr lang="en-US" altLang="zh-CN" sz="1600" dirty="0"/>
              <a:t>small</a:t>
            </a:r>
            <a:r>
              <a:rPr lang="zh-CN" altLang="en-US" sz="1600" dirty="0"/>
              <a:t> </a:t>
            </a:r>
            <a:r>
              <a:rPr lang="en-US" altLang="zh-CN" sz="1600" dirty="0"/>
              <a:t>than</a:t>
            </a:r>
            <a:r>
              <a:rPr lang="zh-CN" altLang="en-US" sz="1600" dirty="0"/>
              <a:t> </a:t>
            </a:r>
            <a:r>
              <a:rPr lang="en-US" altLang="zh-CN" sz="1600" dirty="0"/>
              <a:t>the</a:t>
            </a:r>
            <a:r>
              <a:rPr lang="zh-CN" altLang="en-US" sz="1600" dirty="0"/>
              <a:t> </a:t>
            </a:r>
            <a:r>
              <a:rPr lang="en-US" altLang="zh-CN" sz="1600" dirty="0"/>
              <a:t>negative</a:t>
            </a:r>
            <a:r>
              <a:rPr lang="zh-CN" altLang="en-US" sz="1600" dirty="0"/>
              <a:t> </a:t>
            </a:r>
            <a:r>
              <a:rPr lang="en-US" altLang="zh-CN" sz="1600" dirty="0"/>
              <a:t>threshold</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840" y="3900362"/>
            <a:ext cx="4339400" cy="80480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0553" y="3774425"/>
            <a:ext cx="2403526" cy="68516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8872" y="4414874"/>
            <a:ext cx="3425844" cy="532909"/>
          </a:xfrm>
          <a:prstGeom prst="rect">
            <a:avLst/>
          </a:prstGeom>
        </p:spPr>
      </p:pic>
      <p:sp>
        <p:nvSpPr>
          <p:cNvPr id="9" name="Right Arrow 8"/>
          <p:cNvSpPr/>
          <p:nvPr/>
        </p:nvSpPr>
        <p:spPr>
          <a:xfrm>
            <a:off x="5140241" y="4091425"/>
            <a:ext cx="611761" cy="3034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910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System</a:t>
            </a:r>
            <a:r>
              <a:rPr lang="zh-CN" altLang="en-US" dirty="0"/>
              <a:t> </a:t>
            </a:r>
            <a:r>
              <a:rPr lang="en-US" altLang="zh-CN" dirty="0"/>
              <a:t>2:</a:t>
            </a:r>
            <a:r>
              <a:rPr lang="zh-CN" altLang="en-US" dirty="0"/>
              <a:t> </a:t>
            </a:r>
            <a:r>
              <a:rPr lang="en-US" altLang="zh-CN" dirty="0"/>
              <a:t>the</a:t>
            </a:r>
            <a:r>
              <a:rPr lang="zh-CN" altLang="en-US" dirty="0"/>
              <a:t> </a:t>
            </a:r>
            <a:r>
              <a:rPr lang="en-US" altLang="zh-CN" dirty="0"/>
              <a:t>GNN</a:t>
            </a:r>
            <a:r>
              <a:rPr lang="zh-CN" altLang="en-US" dirty="0"/>
              <a:t> </a:t>
            </a:r>
            <a:r>
              <a:rPr lang="en-US" altLang="zh-CN" dirty="0"/>
              <a:t>implementation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5019" y="981075"/>
            <a:ext cx="8435975" cy="332080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6425" y="5290532"/>
            <a:ext cx="2852236" cy="786419"/>
          </a:xfrm>
          <a:prstGeom prst="rect">
            <a:avLst/>
          </a:prstGeom>
        </p:spPr>
      </p:pic>
      <p:sp>
        <p:nvSpPr>
          <p:cNvPr id="6" name="TextBox 5"/>
          <p:cNvSpPr txBox="1"/>
          <p:nvPr/>
        </p:nvSpPr>
        <p:spPr>
          <a:xfrm>
            <a:off x="735018" y="4367201"/>
            <a:ext cx="4134192" cy="923330"/>
          </a:xfrm>
          <a:prstGeom prst="rect">
            <a:avLst/>
          </a:prstGeom>
          <a:noFill/>
        </p:spPr>
        <p:txBody>
          <a:bodyPr wrap="square" rtlCol="0">
            <a:spAutoFit/>
          </a:bodyPr>
          <a:lstStyle/>
          <a:p>
            <a:r>
              <a:rPr lang="en-US" altLang="zh-CN" dirty="0"/>
              <a:t>At</a:t>
            </a:r>
            <a:r>
              <a:rPr lang="zh-CN" altLang="en-US" dirty="0"/>
              <a:t> </a:t>
            </a:r>
            <a:r>
              <a:rPr lang="en-US" altLang="zh-CN" dirty="0"/>
              <a:t>each</a:t>
            </a:r>
            <a:r>
              <a:rPr lang="zh-CN" altLang="en-US" dirty="0"/>
              <a:t> </a:t>
            </a:r>
            <a:r>
              <a:rPr lang="en-US" altLang="zh-CN" dirty="0"/>
              <a:t>step,</a:t>
            </a:r>
            <a:r>
              <a:rPr lang="zh-CN" altLang="en-US" dirty="0"/>
              <a:t> </a:t>
            </a:r>
            <a:r>
              <a:rPr lang="en-US" altLang="zh-CN" dirty="0"/>
              <a:t>hidden</a:t>
            </a:r>
            <a:r>
              <a:rPr lang="zh-CN" altLang="en-US" dirty="0"/>
              <a:t> </a:t>
            </a:r>
            <a:r>
              <a:rPr lang="en-US" altLang="zh-CN" dirty="0"/>
              <a:t>representations</a:t>
            </a:r>
            <a:r>
              <a:rPr lang="zh-CN" altLang="en-US" dirty="0"/>
              <a:t> </a:t>
            </a:r>
            <a:r>
              <a:rPr lang="en-US" altLang="zh-CN" b="1" dirty="0">
                <a:latin typeface="Century" charset="0"/>
                <a:ea typeface="Century" charset="0"/>
                <a:cs typeface="Century" charset="0"/>
              </a:rPr>
              <a:t>X</a:t>
            </a:r>
            <a:r>
              <a:rPr lang="zh-CN" altLang="en-US" dirty="0"/>
              <a:t> </a:t>
            </a:r>
            <a:r>
              <a:rPr lang="en-US" altLang="zh-CN" dirty="0"/>
              <a:t>for</a:t>
            </a:r>
            <a:r>
              <a:rPr lang="zh-CN" altLang="en-US" dirty="0"/>
              <a:t> </a:t>
            </a:r>
            <a:r>
              <a:rPr lang="en-US" altLang="zh-CN" dirty="0"/>
              <a:t>nodes</a:t>
            </a:r>
            <a:r>
              <a:rPr lang="zh-CN" altLang="en-US" dirty="0"/>
              <a:t> </a:t>
            </a:r>
            <a:r>
              <a:rPr lang="en-US" altLang="zh-CN" dirty="0"/>
              <a:t>are</a:t>
            </a:r>
            <a:r>
              <a:rPr lang="zh-CN" altLang="en-US" dirty="0"/>
              <a:t> </a:t>
            </a:r>
            <a:r>
              <a:rPr lang="en-US" altLang="zh-CN" dirty="0"/>
              <a:t>updated</a:t>
            </a:r>
            <a:r>
              <a:rPr lang="zh-CN" altLang="en-US" dirty="0"/>
              <a:t> </a:t>
            </a:r>
            <a:r>
              <a:rPr lang="en-US" altLang="zh-CN" dirty="0"/>
              <a:t>according</a:t>
            </a:r>
            <a:r>
              <a:rPr lang="zh-CN" altLang="en-US" dirty="0"/>
              <a:t> </a:t>
            </a:r>
            <a:r>
              <a:rPr lang="en-US" altLang="zh-CN" dirty="0"/>
              <a:t>to</a:t>
            </a:r>
            <a:r>
              <a:rPr lang="zh-CN" altLang="en-US" dirty="0"/>
              <a:t> </a:t>
            </a:r>
            <a:r>
              <a:rPr lang="en-US" altLang="zh-CN" dirty="0"/>
              <a:t>the</a:t>
            </a:r>
            <a:r>
              <a:rPr lang="zh-CN" altLang="en-US" dirty="0"/>
              <a:t> </a:t>
            </a:r>
            <a:r>
              <a:rPr lang="en-US" altLang="zh-CN" dirty="0">
                <a:solidFill>
                  <a:srgbClr val="FF0000"/>
                </a:solidFill>
              </a:rPr>
              <a:t>propagation</a:t>
            </a:r>
            <a:r>
              <a:rPr lang="zh-CN" altLang="en-US" dirty="0">
                <a:solidFill>
                  <a:srgbClr val="FF0000"/>
                </a:solidFill>
              </a:rPr>
              <a:t> </a:t>
            </a:r>
            <a:r>
              <a:rPr lang="en-US" altLang="zh-CN" dirty="0"/>
              <a:t>rules:</a:t>
            </a:r>
            <a:endParaRPr lang="en-US" dirty="0"/>
          </a:p>
        </p:txBody>
      </p:sp>
      <p:sp>
        <p:nvSpPr>
          <p:cNvPr id="7" name="TextBox 6"/>
          <p:cNvSpPr txBox="1"/>
          <p:nvPr/>
        </p:nvSpPr>
        <p:spPr>
          <a:xfrm>
            <a:off x="5330630" y="4367201"/>
            <a:ext cx="3840364" cy="923330"/>
          </a:xfrm>
          <a:prstGeom prst="rect">
            <a:avLst/>
          </a:prstGeom>
          <a:noFill/>
        </p:spPr>
        <p:txBody>
          <a:bodyPr wrap="square" rtlCol="0">
            <a:spAutoFit/>
          </a:bodyPr>
          <a:lstStyle/>
          <a:p>
            <a:r>
              <a:rPr lang="en-US" altLang="zh-CN" dirty="0">
                <a:solidFill>
                  <a:srgbClr val="FF0000"/>
                </a:solidFill>
              </a:rPr>
              <a:t>Predictor</a:t>
            </a:r>
            <a:r>
              <a:rPr lang="zh-CN" altLang="en-US" dirty="0">
                <a:solidFill>
                  <a:srgbClr val="FF0000"/>
                </a:solidFill>
              </a:rPr>
              <a:t> </a:t>
            </a:r>
            <a:r>
              <a:rPr lang="en-US" altLang="zh-CN" i="1" dirty="0">
                <a:latin typeface="Apple Chancery" charset="0"/>
                <a:ea typeface="Apple Chancery" charset="0"/>
                <a:cs typeface="Apple Chancery" charset="0"/>
              </a:rPr>
              <a:t>F</a:t>
            </a:r>
            <a:r>
              <a:rPr lang="zh-CN" altLang="en-US" dirty="0"/>
              <a:t>  </a:t>
            </a:r>
            <a:r>
              <a:rPr lang="en-US" altLang="zh-CN" dirty="0"/>
              <a:t>is</a:t>
            </a:r>
            <a:r>
              <a:rPr lang="zh-CN" altLang="en-US" dirty="0"/>
              <a:t> </a:t>
            </a:r>
            <a:r>
              <a:rPr lang="en-US" altLang="zh-CN" dirty="0"/>
              <a:t>a</a:t>
            </a:r>
            <a:r>
              <a:rPr lang="zh-CN" altLang="en-US" dirty="0"/>
              <a:t> </a:t>
            </a:r>
            <a:r>
              <a:rPr lang="en-US" altLang="zh-CN" dirty="0"/>
              <a:t>two-layer</a:t>
            </a:r>
            <a:r>
              <a:rPr lang="zh-CN" altLang="en-US" dirty="0"/>
              <a:t> </a:t>
            </a:r>
            <a:r>
              <a:rPr lang="en-US" altLang="zh-CN" dirty="0"/>
              <a:t>MLP,</a:t>
            </a:r>
            <a:r>
              <a:rPr lang="zh-CN" altLang="en-US" dirty="0"/>
              <a:t> </a:t>
            </a:r>
            <a:r>
              <a:rPr lang="en-US" altLang="zh-CN" dirty="0"/>
              <a:t>which</a:t>
            </a:r>
            <a:r>
              <a:rPr lang="zh-CN" altLang="en-US" dirty="0"/>
              <a:t> </a:t>
            </a:r>
            <a:r>
              <a:rPr lang="en-US" altLang="zh-CN" dirty="0"/>
              <a:t>predicts</a:t>
            </a:r>
            <a:r>
              <a:rPr lang="zh-CN" altLang="en-US" dirty="0"/>
              <a:t> </a:t>
            </a:r>
            <a:r>
              <a:rPr lang="en-US" altLang="zh-CN" dirty="0"/>
              <a:t>the</a:t>
            </a:r>
            <a:r>
              <a:rPr lang="zh-CN" altLang="en-US" dirty="0"/>
              <a:t> </a:t>
            </a:r>
            <a:r>
              <a:rPr lang="en-US" altLang="zh-CN" dirty="0"/>
              <a:t>final</a:t>
            </a:r>
            <a:r>
              <a:rPr lang="zh-CN" altLang="en-US" dirty="0"/>
              <a:t> </a:t>
            </a:r>
            <a:r>
              <a:rPr lang="en-US" altLang="zh-CN" dirty="0"/>
              <a:t>answer</a:t>
            </a:r>
            <a:r>
              <a:rPr lang="zh-CN" altLang="en-US" dirty="0"/>
              <a:t> </a:t>
            </a:r>
            <a:r>
              <a:rPr lang="en-US" altLang="zh-CN" dirty="0"/>
              <a:t>based</a:t>
            </a:r>
            <a:r>
              <a:rPr lang="zh-CN" altLang="en-US" dirty="0"/>
              <a:t> </a:t>
            </a:r>
            <a:r>
              <a:rPr lang="en-US" altLang="zh-CN" dirty="0"/>
              <a:t>on</a:t>
            </a:r>
            <a:r>
              <a:rPr lang="zh-CN" altLang="en-US" dirty="0"/>
              <a:t> </a:t>
            </a:r>
            <a:r>
              <a:rPr lang="en-US" altLang="zh-CN" dirty="0"/>
              <a:t>hidden</a:t>
            </a:r>
            <a:r>
              <a:rPr lang="zh-CN" altLang="en-US" dirty="0"/>
              <a:t> </a:t>
            </a:r>
            <a:r>
              <a:rPr lang="en-US" altLang="zh-CN" dirty="0"/>
              <a:t>representations</a:t>
            </a:r>
            <a:r>
              <a:rPr lang="zh-CN" altLang="en-US" dirty="0"/>
              <a:t> </a:t>
            </a:r>
            <a:r>
              <a:rPr lang="en-US" altLang="zh-CN" b="1" dirty="0">
                <a:latin typeface="Century" charset="0"/>
                <a:ea typeface="Century" charset="0"/>
                <a:cs typeface="Century" charset="0"/>
              </a:rPr>
              <a:t>X</a:t>
            </a:r>
            <a:r>
              <a:rPr lang="en-US" altLang="zh-CN" dirty="0"/>
              <a:t>:</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1592" y="5378940"/>
            <a:ext cx="3327400" cy="609600"/>
          </a:xfrm>
          <a:prstGeom prst="rect">
            <a:avLst/>
          </a:prstGeom>
        </p:spPr>
      </p:pic>
    </p:spTree>
    <p:extLst>
      <p:ext uri="{BB962C8B-B14F-4D97-AF65-F5344CB8AC3E}">
        <p14:creationId xmlns:p14="http://schemas.microsoft.com/office/powerpoint/2010/main" val="1190117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CogQA</a:t>
            </a:r>
            <a:r>
              <a:rPr lang="zh-CN" altLang="en-US" dirty="0"/>
              <a:t> </a:t>
            </a:r>
            <a:r>
              <a:rPr lang="en-US" altLang="zh-CN" dirty="0"/>
              <a:t>Algorithm</a:t>
            </a:r>
            <a:r>
              <a:rPr lang="zh-CN" altLang="en-US" dirty="0"/>
              <a:t> </a:t>
            </a:r>
            <a:r>
              <a:rPr lang="en-US" altLang="zh-CN" dirty="0"/>
              <a:t>and</a:t>
            </a:r>
            <a:r>
              <a:rPr lang="zh-CN" altLang="en-US" dirty="0"/>
              <a:t> </a:t>
            </a:r>
            <a:r>
              <a:rPr lang="en-US" altLang="zh-CN" dirty="0"/>
              <a:t>Training</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2111" y="989167"/>
            <a:ext cx="4312857" cy="5710982"/>
          </a:xfrm>
          <a:prstGeom prst="rect">
            <a:avLst/>
          </a:prstGeom>
        </p:spPr>
      </p:pic>
      <p:sp>
        <p:nvSpPr>
          <p:cNvPr id="6" name="Content Placeholder 2"/>
          <p:cNvSpPr txBox="1">
            <a:spLocks/>
          </p:cNvSpPr>
          <p:nvPr/>
        </p:nvSpPr>
        <p:spPr bwMode="auto">
          <a:xfrm>
            <a:off x="4953000" y="980728"/>
            <a:ext cx="4953000" cy="53160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57175" indent="-257175" algn="l" rtl="0" eaLnBrk="1" fontAlgn="base" hangingPunct="1">
              <a:spcBef>
                <a:spcPct val="20000"/>
              </a:spcBef>
              <a:spcAft>
                <a:spcPct val="0"/>
              </a:spcAft>
              <a:buChar char="•"/>
              <a:defRPr sz="2400">
                <a:solidFill>
                  <a:schemeClr val="tx1"/>
                </a:solidFill>
                <a:latin typeface="+mn-lt"/>
                <a:ea typeface="+mn-ea"/>
                <a:cs typeface="+mn-cs"/>
              </a:defRPr>
            </a:lvl1pPr>
            <a:lvl2pPr marL="557213" indent="-214313" algn="l" rtl="0" eaLnBrk="1" fontAlgn="base" hangingPunct="1">
              <a:spcBef>
                <a:spcPct val="20000"/>
              </a:spcBef>
              <a:spcAft>
                <a:spcPct val="0"/>
              </a:spcAft>
              <a:buChar char="–"/>
              <a:defRPr sz="2100">
                <a:solidFill>
                  <a:schemeClr val="tx1"/>
                </a:solidFill>
                <a:latin typeface="+mn-lt"/>
                <a:ea typeface="+mn-ea"/>
              </a:defRPr>
            </a:lvl2pPr>
            <a:lvl3pPr marL="857250" indent="-171450" algn="l" rtl="0" eaLnBrk="1" fontAlgn="base" hangingPunct="1">
              <a:spcBef>
                <a:spcPct val="20000"/>
              </a:spcBef>
              <a:spcAft>
                <a:spcPct val="0"/>
              </a:spcAft>
              <a:buChar char="•"/>
              <a:defRPr sz="1800">
                <a:solidFill>
                  <a:schemeClr val="tx1"/>
                </a:solidFill>
                <a:latin typeface="+mn-lt"/>
                <a:ea typeface="+mn-ea"/>
              </a:defRPr>
            </a:lvl3pPr>
            <a:lvl4pPr marL="1200150" indent="-171450" algn="l" rtl="0" eaLnBrk="1" fontAlgn="base" hangingPunct="1">
              <a:spcBef>
                <a:spcPct val="20000"/>
              </a:spcBef>
              <a:spcAft>
                <a:spcPct val="0"/>
              </a:spcAft>
              <a:buChar char="–"/>
              <a:defRPr sz="1500">
                <a:solidFill>
                  <a:schemeClr val="tx1"/>
                </a:solidFill>
                <a:latin typeface="+mn-lt"/>
                <a:ea typeface="+mn-ea"/>
              </a:defRPr>
            </a:lvl4pPr>
            <a:lvl5pPr marL="1543050" indent="-171450" algn="l" rtl="0" eaLnBrk="1" fontAlgn="base" hangingPunct="1">
              <a:spcBef>
                <a:spcPct val="20000"/>
              </a:spcBef>
              <a:spcAft>
                <a:spcPct val="0"/>
              </a:spcAft>
              <a:buChar char="»"/>
              <a:defRPr sz="1500">
                <a:solidFill>
                  <a:schemeClr val="tx1"/>
                </a:solidFill>
                <a:latin typeface="+mn-lt"/>
                <a:ea typeface="+mn-ea"/>
              </a:defRPr>
            </a:lvl5pPr>
            <a:lvl6pPr marL="1885950" indent="-171450" algn="l" rtl="0" eaLnBrk="1" fontAlgn="base" hangingPunct="1">
              <a:spcBef>
                <a:spcPct val="20000"/>
              </a:spcBef>
              <a:spcAft>
                <a:spcPct val="0"/>
              </a:spcAft>
              <a:buChar char="»"/>
              <a:defRPr sz="1500">
                <a:solidFill>
                  <a:schemeClr val="tx1"/>
                </a:solidFill>
                <a:latin typeface="+mn-lt"/>
                <a:ea typeface="+mn-ea"/>
              </a:defRPr>
            </a:lvl6pPr>
            <a:lvl7pPr marL="2228850" indent="-171450" algn="l" rtl="0" eaLnBrk="1" fontAlgn="base" hangingPunct="1">
              <a:spcBef>
                <a:spcPct val="20000"/>
              </a:spcBef>
              <a:spcAft>
                <a:spcPct val="0"/>
              </a:spcAft>
              <a:buChar char="»"/>
              <a:defRPr sz="1500">
                <a:solidFill>
                  <a:schemeClr val="tx1"/>
                </a:solidFill>
                <a:latin typeface="+mn-lt"/>
                <a:ea typeface="+mn-ea"/>
              </a:defRPr>
            </a:lvl7pPr>
            <a:lvl8pPr marL="2571750" indent="-171450" algn="l" rtl="0" eaLnBrk="1" fontAlgn="base" hangingPunct="1">
              <a:spcBef>
                <a:spcPct val="20000"/>
              </a:spcBef>
              <a:spcAft>
                <a:spcPct val="0"/>
              </a:spcAft>
              <a:buChar char="»"/>
              <a:defRPr sz="1500">
                <a:solidFill>
                  <a:schemeClr val="tx1"/>
                </a:solidFill>
                <a:latin typeface="+mn-lt"/>
                <a:ea typeface="+mn-ea"/>
              </a:defRPr>
            </a:lvl8pPr>
            <a:lvl9pPr marL="2914650" indent="-171450" algn="l" rtl="0" eaLnBrk="1" fontAlgn="base" hangingPunct="1">
              <a:spcBef>
                <a:spcPct val="20000"/>
              </a:spcBef>
              <a:spcAft>
                <a:spcPct val="0"/>
              </a:spcAft>
              <a:buChar char="»"/>
              <a:defRPr sz="1500">
                <a:solidFill>
                  <a:schemeClr val="tx1"/>
                </a:solidFill>
                <a:latin typeface="+mn-lt"/>
                <a:ea typeface="+mn-ea"/>
              </a:defRPr>
            </a:lvl9pPr>
          </a:lstStyle>
          <a:p>
            <a:r>
              <a:rPr lang="en-US" altLang="zh-CN" kern="0" dirty="0"/>
              <a:t>Preprocess</a:t>
            </a:r>
          </a:p>
          <a:p>
            <a:pPr lvl="1"/>
            <a:r>
              <a:rPr lang="en-US" altLang="zh-CN" sz="2400" kern="0" dirty="0"/>
              <a:t>Mark</a:t>
            </a:r>
            <a:r>
              <a:rPr lang="zh-CN" altLang="en-US" sz="2400" kern="0" dirty="0"/>
              <a:t> </a:t>
            </a:r>
            <a:r>
              <a:rPr lang="en-US" altLang="zh-CN" sz="2400" kern="0" dirty="0"/>
              <a:t>the</a:t>
            </a:r>
            <a:r>
              <a:rPr lang="zh-CN" altLang="en-US" sz="2400" kern="0" dirty="0"/>
              <a:t> </a:t>
            </a:r>
            <a:r>
              <a:rPr lang="en-US" altLang="zh-CN" sz="2400" kern="0" dirty="0"/>
              <a:t>spans</a:t>
            </a:r>
            <a:r>
              <a:rPr lang="zh-CN" altLang="en-US" sz="2400" kern="0" dirty="0"/>
              <a:t> </a:t>
            </a:r>
            <a:r>
              <a:rPr lang="en-US" altLang="zh-CN" sz="2400" kern="0" dirty="0"/>
              <a:t>of</a:t>
            </a:r>
            <a:r>
              <a:rPr lang="zh-CN" altLang="en-US" sz="2400" kern="0" dirty="0"/>
              <a:t> </a:t>
            </a:r>
            <a:r>
              <a:rPr lang="en-US" altLang="zh-CN" sz="2400" kern="0" dirty="0"/>
              <a:t>next-hop</a:t>
            </a:r>
            <a:r>
              <a:rPr lang="zh-CN" altLang="en-US" sz="2400" kern="0" dirty="0"/>
              <a:t> </a:t>
            </a:r>
            <a:r>
              <a:rPr lang="en-US" altLang="zh-CN" sz="2400" kern="0" dirty="0"/>
              <a:t>entities</a:t>
            </a:r>
            <a:r>
              <a:rPr lang="zh-CN" altLang="en-US" sz="2400" kern="0" dirty="0"/>
              <a:t> </a:t>
            </a:r>
            <a:r>
              <a:rPr lang="en-US" altLang="zh-CN" sz="2400" kern="0" dirty="0"/>
              <a:t>and</a:t>
            </a:r>
            <a:r>
              <a:rPr lang="zh-CN" altLang="en-US" sz="2400" kern="0" dirty="0"/>
              <a:t> </a:t>
            </a:r>
            <a:r>
              <a:rPr lang="en-US" altLang="zh-CN" sz="2400" kern="0" dirty="0"/>
              <a:t>answer</a:t>
            </a:r>
            <a:r>
              <a:rPr lang="zh-CN" altLang="en-US" sz="2400" kern="0" dirty="0"/>
              <a:t> </a:t>
            </a:r>
            <a:r>
              <a:rPr lang="en-US" altLang="zh-CN" sz="2400" kern="0" dirty="0"/>
              <a:t>by</a:t>
            </a:r>
            <a:r>
              <a:rPr lang="zh-CN" altLang="en-US" sz="2400" kern="0" dirty="0"/>
              <a:t> </a:t>
            </a:r>
            <a:r>
              <a:rPr lang="en-US" altLang="zh-CN" sz="2400" kern="0" dirty="0">
                <a:solidFill>
                  <a:srgbClr val="C00000"/>
                </a:solidFill>
              </a:rPr>
              <a:t>fuzzy</a:t>
            </a:r>
            <a:r>
              <a:rPr lang="zh-CN" altLang="en-US" sz="2400" kern="0" dirty="0">
                <a:solidFill>
                  <a:srgbClr val="C00000"/>
                </a:solidFill>
              </a:rPr>
              <a:t> </a:t>
            </a:r>
            <a:r>
              <a:rPr lang="en-US" altLang="zh-CN" sz="2400" kern="0" dirty="0">
                <a:solidFill>
                  <a:srgbClr val="C00000"/>
                </a:solidFill>
              </a:rPr>
              <a:t>matching</a:t>
            </a:r>
          </a:p>
          <a:p>
            <a:pPr lvl="1"/>
            <a:r>
              <a:rPr lang="en-US" altLang="zh-CN" sz="2400" kern="0" dirty="0"/>
              <a:t>Golden</a:t>
            </a:r>
            <a:r>
              <a:rPr lang="zh-CN" altLang="en-US" sz="2400" kern="0" dirty="0"/>
              <a:t> </a:t>
            </a:r>
            <a:r>
              <a:rPr lang="en-US" altLang="zh-CN" sz="2400" kern="0" dirty="0"/>
              <a:t>cognitive</a:t>
            </a:r>
            <a:r>
              <a:rPr lang="zh-CN" altLang="en-US" sz="2400" kern="0" dirty="0"/>
              <a:t> </a:t>
            </a:r>
            <a:r>
              <a:rPr lang="en-US" altLang="zh-CN" sz="2400" kern="0" dirty="0"/>
              <a:t>graph</a:t>
            </a:r>
            <a:r>
              <a:rPr lang="zh-CN" altLang="en-US" sz="2400" kern="0" dirty="0"/>
              <a:t> </a:t>
            </a:r>
            <a:r>
              <a:rPr lang="en-US" altLang="zh-CN" sz="2400" kern="0" dirty="0"/>
              <a:t>and</a:t>
            </a:r>
            <a:r>
              <a:rPr lang="zh-CN" altLang="en-US" sz="2400" kern="0" dirty="0"/>
              <a:t> </a:t>
            </a:r>
            <a:r>
              <a:rPr lang="en-US" altLang="zh-CN" sz="2400" kern="0" dirty="0"/>
              <a:t>negative</a:t>
            </a:r>
            <a:r>
              <a:rPr lang="zh-CN" altLang="en-US" sz="2400" kern="0" dirty="0"/>
              <a:t> </a:t>
            </a:r>
            <a:r>
              <a:rPr lang="en-US" altLang="zh-CN" sz="2400" kern="0" dirty="0"/>
              <a:t>(hop</a:t>
            </a:r>
            <a:r>
              <a:rPr lang="zh-CN" altLang="en-US" sz="2400" kern="0" dirty="0"/>
              <a:t> </a:t>
            </a:r>
            <a:r>
              <a:rPr lang="en-US" altLang="zh-CN" sz="2400" kern="0" dirty="0"/>
              <a:t>and</a:t>
            </a:r>
            <a:r>
              <a:rPr lang="zh-CN" altLang="en-US" sz="2400" kern="0" dirty="0"/>
              <a:t> </a:t>
            </a:r>
            <a:r>
              <a:rPr lang="en-US" altLang="zh-CN" sz="2400" kern="0" dirty="0"/>
              <a:t>span)</a:t>
            </a:r>
            <a:r>
              <a:rPr lang="zh-CN" altLang="en-US" sz="2400" kern="0" dirty="0"/>
              <a:t> </a:t>
            </a:r>
            <a:r>
              <a:rPr lang="en-US" altLang="zh-CN" sz="2400" kern="0" dirty="0"/>
              <a:t>nodes</a:t>
            </a:r>
          </a:p>
          <a:p>
            <a:pPr lvl="1"/>
            <a:endParaRPr lang="en-US" sz="2400" kern="0" dirty="0"/>
          </a:p>
          <a:p>
            <a:r>
              <a:rPr lang="en-US" altLang="zh-CN" kern="0" dirty="0"/>
              <a:t>Train</a:t>
            </a:r>
            <a:r>
              <a:rPr lang="zh-CN" altLang="en-US" kern="0" dirty="0"/>
              <a:t> </a:t>
            </a:r>
            <a:r>
              <a:rPr lang="en-US" altLang="zh-CN" kern="0" dirty="0"/>
              <a:t>Task</a:t>
            </a:r>
            <a:r>
              <a:rPr lang="zh-CN" altLang="en-US" kern="0" dirty="0"/>
              <a:t> </a:t>
            </a:r>
            <a:r>
              <a:rPr lang="en-US" altLang="zh-CN" kern="0" dirty="0"/>
              <a:t>#1</a:t>
            </a:r>
            <a:r>
              <a:rPr lang="zh-CN" altLang="en-US" kern="0" dirty="0"/>
              <a:t> </a:t>
            </a:r>
            <a:r>
              <a:rPr lang="en-US" altLang="zh-CN" kern="0" dirty="0"/>
              <a:t>(System</a:t>
            </a:r>
            <a:r>
              <a:rPr lang="zh-CN" altLang="en-US" kern="0" dirty="0"/>
              <a:t> </a:t>
            </a:r>
            <a:r>
              <a:rPr lang="en-US" altLang="zh-CN" kern="0" dirty="0"/>
              <a:t>1)</a:t>
            </a:r>
            <a:r>
              <a:rPr lang="zh-CN" altLang="en-US" kern="0" dirty="0"/>
              <a:t>：</a:t>
            </a:r>
            <a:endParaRPr lang="en-US" altLang="zh-CN" kern="0" dirty="0"/>
          </a:p>
          <a:p>
            <a:pPr lvl="1"/>
            <a:r>
              <a:rPr lang="en-US" altLang="zh-CN" sz="2400" kern="0" dirty="0"/>
              <a:t>Next-hop</a:t>
            </a:r>
            <a:r>
              <a:rPr lang="zh-CN" altLang="en-US" sz="2400" kern="0" dirty="0"/>
              <a:t> </a:t>
            </a:r>
            <a:r>
              <a:rPr lang="en-US" altLang="zh-CN" sz="2400" kern="0" dirty="0"/>
              <a:t>spans</a:t>
            </a:r>
            <a:r>
              <a:rPr lang="zh-CN" altLang="en-US" sz="2400" kern="0" dirty="0"/>
              <a:t> </a:t>
            </a:r>
            <a:r>
              <a:rPr lang="en-US" altLang="zh-CN" sz="2400" kern="0" dirty="0"/>
              <a:t>and</a:t>
            </a:r>
            <a:r>
              <a:rPr lang="zh-CN" altLang="en-US" sz="2400" kern="0" dirty="0"/>
              <a:t> </a:t>
            </a:r>
            <a:r>
              <a:rPr lang="en-US" altLang="zh-CN" sz="2400" kern="0" dirty="0"/>
              <a:t>answer</a:t>
            </a:r>
            <a:r>
              <a:rPr lang="zh-CN" altLang="en-US" sz="2400" kern="0" dirty="0"/>
              <a:t> </a:t>
            </a:r>
            <a:r>
              <a:rPr lang="en-US" altLang="zh-CN" sz="2400" kern="0" dirty="0"/>
              <a:t>spans</a:t>
            </a:r>
            <a:r>
              <a:rPr lang="zh-CN" altLang="en-US" sz="2400" kern="0" dirty="0"/>
              <a:t> </a:t>
            </a:r>
            <a:r>
              <a:rPr lang="en-US" altLang="zh-CN" sz="2400" kern="0" dirty="0">
                <a:solidFill>
                  <a:srgbClr val="C00000"/>
                </a:solidFill>
              </a:rPr>
              <a:t>extraction</a:t>
            </a:r>
          </a:p>
          <a:p>
            <a:pPr lvl="1"/>
            <a:endParaRPr lang="en-US" sz="2400" kern="0" dirty="0"/>
          </a:p>
          <a:p>
            <a:r>
              <a:rPr lang="en-US" altLang="zh-CN" kern="0" dirty="0"/>
              <a:t>Train</a:t>
            </a:r>
            <a:r>
              <a:rPr lang="zh-CN" altLang="en-US" kern="0" dirty="0"/>
              <a:t> </a:t>
            </a:r>
            <a:r>
              <a:rPr lang="en-US" altLang="zh-CN" kern="0" dirty="0"/>
              <a:t>Task</a:t>
            </a:r>
            <a:r>
              <a:rPr lang="zh-CN" altLang="en-US" kern="0" dirty="0"/>
              <a:t> </a:t>
            </a:r>
            <a:r>
              <a:rPr lang="en-US" altLang="zh-CN" kern="0" dirty="0"/>
              <a:t>#2</a:t>
            </a:r>
            <a:r>
              <a:rPr lang="zh-CN" altLang="en-US" kern="0" dirty="0"/>
              <a:t> </a:t>
            </a:r>
            <a:r>
              <a:rPr lang="en-US" altLang="zh-CN" kern="0" dirty="0"/>
              <a:t>(System</a:t>
            </a:r>
            <a:r>
              <a:rPr lang="zh-CN" altLang="en-US" kern="0" dirty="0"/>
              <a:t> </a:t>
            </a:r>
            <a:r>
              <a:rPr lang="en-US" altLang="zh-CN" kern="0" dirty="0"/>
              <a:t>1</a:t>
            </a:r>
            <a:r>
              <a:rPr lang="zh-CN" altLang="en-US" kern="0" dirty="0"/>
              <a:t> </a:t>
            </a:r>
            <a:r>
              <a:rPr lang="en-US" altLang="zh-CN" kern="0" dirty="0"/>
              <a:t>&amp;</a:t>
            </a:r>
            <a:r>
              <a:rPr lang="zh-CN" altLang="en-US" kern="0" dirty="0"/>
              <a:t> </a:t>
            </a:r>
            <a:r>
              <a:rPr lang="en-US" altLang="zh-CN" kern="0" dirty="0"/>
              <a:t>2)</a:t>
            </a:r>
            <a:r>
              <a:rPr lang="zh-CN" altLang="en-US" kern="0" dirty="0"/>
              <a:t>：</a:t>
            </a:r>
            <a:endParaRPr lang="en-US" altLang="zh-CN" kern="0" dirty="0"/>
          </a:p>
          <a:p>
            <a:pPr lvl="1"/>
            <a:r>
              <a:rPr lang="en-US" altLang="zh-CN" sz="2400" kern="0" dirty="0">
                <a:solidFill>
                  <a:srgbClr val="C00000"/>
                </a:solidFill>
              </a:rPr>
              <a:t>Prediction</a:t>
            </a:r>
            <a:r>
              <a:rPr lang="en-US" altLang="zh-CN" sz="2400" kern="0" dirty="0"/>
              <a:t> with GNN</a:t>
            </a:r>
            <a:endParaRPr lang="en-US" sz="2400" kern="0" dirty="0"/>
          </a:p>
        </p:txBody>
      </p:sp>
    </p:spTree>
    <p:extLst>
      <p:ext uri="{BB962C8B-B14F-4D97-AF65-F5344CB8AC3E}">
        <p14:creationId xmlns:p14="http://schemas.microsoft.com/office/powerpoint/2010/main" val="28922214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Performance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9992" y="2132856"/>
            <a:ext cx="9627544" cy="3799670"/>
          </a:xfrm>
        </p:spPr>
      </p:pic>
      <p:sp>
        <p:nvSpPr>
          <p:cNvPr id="10" name="TextBox 9"/>
          <p:cNvSpPr txBox="1"/>
          <p:nvPr/>
        </p:nvSpPr>
        <p:spPr>
          <a:xfrm>
            <a:off x="704528" y="1076543"/>
            <a:ext cx="8568952" cy="1200329"/>
          </a:xfrm>
          <a:prstGeom prst="rect">
            <a:avLst/>
          </a:prstGeom>
          <a:noFill/>
        </p:spPr>
        <p:txBody>
          <a:bodyPr wrap="square" rtlCol="0">
            <a:spAutoFit/>
          </a:bodyPr>
          <a:lstStyle/>
          <a:p>
            <a:pPr marL="285750" indent="-285750">
              <a:buFont typeface="Arial" charset="0"/>
              <a:buChar char="•"/>
            </a:pPr>
            <a:r>
              <a:rPr lang="en-US" altLang="zh-CN" sz="2400" dirty="0" err="1"/>
              <a:t>HotpotQA</a:t>
            </a:r>
            <a:r>
              <a:rPr lang="zh-CN" altLang="en-US" sz="2400" dirty="0"/>
              <a:t> </a:t>
            </a:r>
            <a:r>
              <a:rPr lang="en-US" altLang="zh-CN" sz="2400" dirty="0"/>
              <a:t>is</a:t>
            </a:r>
            <a:r>
              <a:rPr lang="zh-CN" altLang="en-US" sz="2400" dirty="0"/>
              <a:t> </a:t>
            </a:r>
            <a:r>
              <a:rPr lang="en-US" altLang="zh-CN" sz="2400" dirty="0"/>
              <a:t>a</a:t>
            </a:r>
            <a:r>
              <a:rPr lang="zh-CN" altLang="en-US" sz="2400" dirty="0"/>
              <a:t> </a:t>
            </a:r>
            <a:r>
              <a:rPr lang="en-US" altLang="zh-CN" sz="2400" dirty="0"/>
              <a:t>dataset</a:t>
            </a:r>
            <a:r>
              <a:rPr lang="zh-CN" altLang="en-US" sz="2400" dirty="0"/>
              <a:t> </a:t>
            </a:r>
            <a:r>
              <a:rPr lang="en-US" altLang="zh-CN" sz="2400" dirty="0"/>
              <a:t>with</a:t>
            </a:r>
            <a:r>
              <a:rPr lang="zh-CN" altLang="en-US" sz="2400" dirty="0"/>
              <a:t> </a:t>
            </a:r>
            <a:r>
              <a:rPr lang="en-US" altLang="zh-CN" sz="2400" dirty="0"/>
              <a:t>leaderboard</a:t>
            </a:r>
            <a:r>
              <a:rPr lang="zh-CN" altLang="en-US" sz="2400" dirty="0"/>
              <a:t> </a:t>
            </a:r>
            <a:r>
              <a:rPr lang="en-US" altLang="zh-CN" sz="2400" dirty="0"/>
              <a:t>similar</a:t>
            </a:r>
            <a:r>
              <a:rPr lang="zh-CN" altLang="en-US" sz="2400" dirty="0"/>
              <a:t> </a:t>
            </a:r>
            <a:r>
              <a:rPr lang="en-US" altLang="zh-CN" sz="2400" dirty="0"/>
              <a:t>to</a:t>
            </a:r>
            <a:r>
              <a:rPr lang="zh-CN" altLang="en-US" sz="2400" dirty="0"/>
              <a:t> </a:t>
            </a:r>
            <a:r>
              <a:rPr lang="en-US" altLang="zh-CN" sz="2400" dirty="0" err="1"/>
              <a:t>SQuAD</a:t>
            </a:r>
            <a:endParaRPr lang="en-US" altLang="zh-CN" sz="2400" dirty="0"/>
          </a:p>
          <a:p>
            <a:pPr marL="285750" indent="-285750">
              <a:buFont typeface="Arial" charset="0"/>
              <a:buChar char="•"/>
            </a:pPr>
            <a:r>
              <a:rPr lang="en-US" altLang="zh-CN" sz="2400" dirty="0" err="1"/>
              <a:t>CogQA</a:t>
            </a:r>
            <a:r>
              <a:rPr lang="zh-CN" altLang="en-US" sz="2400" dirty="0"/>
              <a:t> </a:t>
            </a:r>
            <a:r>
              <a:rPr lang="en-US" altLang="zh-CN" sz="2400" dirty="0">
                <a:solidFill>
                  <a:srgbClr val="C00000"/>
                </a:solidFill>
              </a:rPr>
              <a:t>ranked</a:t>
            </a:r>
            <a:r>
              <a:rPr lang="zh-CN" altLang="en-US" sz="2400" dirty="0">
                <a:solidFill>
                  <a:srgbClr val="C00000"/>
                </a:solidFill>
              </a:rPr>
              <a:t> </a:t>
            </a:r>
            <a:r>
              <a:rPr lang="en-US" altLang="zh-CN" sz="2400" dirty="0">
                <a:solidFill>
                  <a:srgbClr val="C00000"/>
                </a:solidFill>
              </a:rPr>
              <a:t>1</a:t>
            </a:r>
            <a:r>
              <a:rPr lang="en-US" altLang="zh-CN" sz="2400" baseline="30000" dirty="0">
                <a:solidFill>
                  <a:srgbClr val="C00000"/>
                </a:solidFill>
              </a:rPr>
              <a:t>st</a:t>
            </a:r>
            <a:r>
              <a:rPr lang="zh-CN" altLang="en-US" sz="2400" dirty="0">
                <a:solidFill>
                  <a:srgbClr val="C00000"/>
                </a:solidFill>
              </a:rPr>
              <a:t> </a:t>
            </a:r>
            <a:r>
              <a:rPr lang="en-US" altLang="zh-CN" sz="2400" dirty="0"/>
              <a:t>from</a:t>
            </a:r>
            <a:r>
              <a:rPr lang="zh-CN" altLang="en-US" sz="2400" dirty="0"/>
              <a:t> </a:t>
            </a:r>
            <a:r>
              <a:rPr lang="en-US" altLang="zh-CN" sz="2400" dirty="0"/>
              <a:t>21,</a:t>
            </a:r>
            <a:r>
              <a:rPr lang="zh-CN" altLang="en-US" sz="2400" dirty="0"/>
              <a:t> </a:t>
            </a:r>
            <a:r>
              <a:rPr lang="en-US" altLang="zh-CN" sz="2400" dirty="0"/>
              <a:t>Feb</a:t>
            </a:r>
            <a:r>
              <a:rPr lang="zh-CN" altLang="en-US" sz="2400" dirty="0"/>
              <a:t> </a:t>
            </a:r>
            <a:r>
              <a:rPr lang="en-US" altLang="zh-CN" sz="2400" dirty="0"/>
              <a:t>to</a:t>
            </a:r>
            <a:r>
              <a:rPr lang="zh-CN" altLang="en-US" sz="2400" dirty="0"/>
              <a:t> </a:t>
            </a:r>
            <a:r>
              <a:rPr lang="en-US" altLang="zh-CN" sz="2400" dirty="0"/>
              <a:t>15,</a:t>
            </a:r>
            <a:r>
              <a:rPr lang="zh-CN" altLang="en-US" sz="2400" dirty="0"/>
              <a:t> </a:t>
            </a:r>
            <a:r>
              <a:rPr lang="en-US" altLang="zh-CN" sz="2400" dirty="0"/>
              <a:t>May</a:t>
            </a:r>
            <a:r>
              <a:rPr lang="zh-CN" altLang="en-US" sz="2400" dirty="0"/>
              <a:t> </a:t>
            </a:r>
            <a:r>
              <a:rPr lang="en-US" altLang="zh-CN" sz="2400" dirty="0"/>
              <a:t>(</a:t>
            </a:r>
            <a:r>
              <a:rPr lang="en-US" altLang="zh-CN" sz="2400" dirty="0">
                <a:solidFill>
                  <a:srgbClr val="C00000"/>
                </a:solidFill>
              </a:rPr>
              <a:t>nearly</a:t>
            </a:r>
            <a:r>
              <a:rPr lang="zh-CN" altLang="en-US" sz="2400" dirty="0">
                <a:solidFill>
                  <a:srgbClr val="C00000"/>
                </a:solidFill>
              </a:rPr>
              <a:t> </a:t>
            </a:r>
            <a:r>
              <a:rPr lang="en-US" altLang="zh-CN" sz="2400" dirty="0">
                <a:solidFill>
                  <a:srgbClr val="C00000"/>
                </a:solidFill>
              </a:rPr>
              <a:t>3</a:t>
            </a:r>
            <a:r>
              <a:rPr lang="zh-CN" altLang="en-US" sz="2400" dirty="0">
                <a:solidFill>
                  <a:srgbClr val="C00000"/>
                </a:solidFill>
              </a:rPr>
              <a:t> </a:t>
            </a:r>
            <a:r>
              <a:rPr lang="en-US" altLang="zh-CN" sz="2400" dirty="0">
                <a:solidFill>
                  <a:srgbClr val="C00000"/>
                </a:solidFill>
              </a:rPr>
              <a:t>month</a:t>
            </a:r>
            <a:r>
              <a:rPr lang="en-US" altLang="zh-CN" sz="2400" dirty="0"/>
              <a:t>)	</a:t>
            </a:r>
            <a:endParaRPr lang="en-US" sz="2400" dirty="0"/>
          </a:p>
        </p:txBody>
      </p:sp>
      <p:sp>
        <p:nvSpPr>
          <p:cNvPr id="5" name="Rectangle 4">
            <a:extLst>
              <a:ext uri="{FF2B5EF4-FFF2-40B4-BE49-F238E27FC236}">
                <a16:creationId xmlns:a16="http://schemas.microsoft.com/office/drawing/2014/main" id="{8FAFD4C8-956A-9A44-B1BB-5D68B2D6419B}"/>
              </a:ext>
            </a:extLst>
          </p:cNvPr>
          <p:cNvSpPr/>
          <p:nvPr/>
        </p:nvSpPr>
        <p:spPr>
          <a:xfrm>
            <a:off x="38100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dirty="0">
                <a:solidFill>
                  <a:srgbClr val="C00000"/>
                </a:solidFill>
              </a:rPr>
              <a:t>  ** Code available at </a:t>
            </a:r>
            <a:r>
              <a:rPr lang="en-US" dirty="0">
                <a:solidFill>
                  <a:srgbClr val="C00000"/>
                </a:solidFill>
                <a:hlinkClick r:id="rId4"/>
              </a:rPr>
              <a:t>https://github.com/THUDM/CogQA</a:t>
            </a:r>
            <a:r>
              <a:rPr lang="en-US" dirty="0">
                <a:solidFill>
                  <a:srgbClr val="C00000"/>
                </a:solidFill>
              </a:rPr>
              <a:t> </a:t>
            </a:r>
          </a:p>
        </p:txBody>
      </p:sp>
    </p:spTree>
    <p:extLst>
      <p:ext uri="{BB962C8B-B14F-4D97-AF65-F5344CB8AC3E}">
        <p14:creationId xmlns:p14="http://schemas.microsoft.com/office/powerpoint/2010/main" val="32463903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Reasoning Power</a:t>
            </a:r>
            <a:endParaRPr kumimoji="1" lang="zh-CN" alt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098" y="1916832"/>
            <a:ext cx="7662302" cy="4471769"/>
          </a:xfrm>
          <a:prstGeom prst="rect">
            <a:avLst/>
          </a:prstGeom>
        </p:spPr>
      </p:pic>
      <p:sp>
        <p:nvSpPr>
          <p:cNvPr id="4" name="TextBox 3"/>
          <p:cNvSpPr txBox="1"/>
          <p:nvPr/>
        </p:nvSpPr>
        <p:spPr>
          <a:xfrm>
            <a:off x="1" y="1124744"/>
            <a:ext cx="9906000" cy="523220"/>
          </a:xfrm>
          <a:prstGeom prst="rect">
            <a:avLst/>
          </a:prstGeom>
          <a:noFill/>
        </p:spPr>
        <p:txBody>
          <a:bodyPr wrap="square" rtlCol="0">
            <a:spAutoFit/>
          </a:bodyPr>
          <a:lstStyle/>
          <a:p>
            <a:pPr algn="ctr"/>
            <a:r>
              <a:rPr lang="en-US" altLang="zh-CN" sz="2800" dirty="0" err="1"/>
              <a:t>CogQA</a:t>
            </a:r>
            <a:r>
              <a:rPr lang="zh-CN" altLang="en-US" sz="2800" dirty="0"/>
              <a:t> </a:t>
            </a:r>
            <a:r>
              <a:rPr lang="en-US" altLang="zh-CN" sz="2800" dirty="0"/>
              <a:t>Performs</a:t>
            </a:r>
            <a:r>
              <a:rPr lang="zh-CN" altLang="en-US" sz="2800" dirty="0"/>
              <a:t> </a:t>
            </a:r>
            <a:r>
              <a:rPr lang="en-US" altLang="zh-CN" sz="2800" dirty="0"/>
              <a:t>much</a:t>
            </a:r>
            <a:r>
              <a:rPr lang="zh-CN" altLang="en-US" sz="2800" dirty="0"/>
              <a:t> </a:t>
            </a:r>
            <a:r>
              <a:rPr lang="en-US" altLang="zh-CN" sz="2800" dirty="0">
                <a:solidFill>
                  <a:srgbClr val="C00000"/>
                </a:solidFill>
              </a:rPr>
              <a:t>better</a:t>
            </a:r>
            <a:r>
              <a:rPr lang="zh-CN" altLang="en-US" sz="2800" dirty="0">
                <a:solidFill>
                  <a:srgbClr val="FF0000"/>
                </a:solidFill>
              </a:rPr>
              <a:t> </a:t>
            </a:r>
            <a:r>
              <a:rPr lang="en-US" altLang="zh-CN" sz="2800" dirty="0"/>
              <a:t>on</a:t>
            </a:r>
            <a:r>
              <a:rPr lang="zh-CN" altLang="en-US" sz="2800" dirty="0"/>
              <a:t> </a:t>
            </a:r>
            <a:r>
              <a:rPr lang="en-US" altLang="zh-CN" sz="2800" dirty="0"/>
              <a:t>question</a:t>
            </a:r>
            <a:r>
              <a:rPr lang="zh-CN" altLang="en-US" sz="2800" dirty="0"/>
              <a:t> </a:t>
            </a:r>
            <a:r>
              <a:rPr lang="en-US" altLang="zh-CN" sz="2800" dirty="0"/>
              <a:t>with</a:t>
            </a:r>
            <a:r>
              <a:rPr lang="zh-CN" altLang="en-US" sz="2800" dirty="0"/>
              <a:t> </a:t>
            </a:r>
            <a:r>
              <a:rPr lang="en-US" altLang="zh-CN" sz="2800" dirty="0">
                <a:solidFill>
                  <a:srgbClr val="C00000"/>
                </a:solidFill>
              </a:rPr>
              <a:t>more</a:t>
            </a:r>
            <a:r>
              <a:rPr lang="zh-CN" altLang="en-US" sz="2800" dirty="0">
                <a:solidFill>
                  <a:srgbClr val="C00000"/>
                </a:solidFill>
              </a:rPr>
              <a:t> </a:t>
            </a:r>
            <a:r>
              <a:rPr lang="en-US" altLang="zh-CN" sz="2800" dirty="0">
                <a:solidFill>
                  <a:srgbClr val="C00000"/>
                </a:solidFill>
              </a:rPr>
              <a:t>hops</a:t>
            </a:r>
            <a:r>
              <a:rPr lang="zh-CN" altLang="en-US" sz="2800" dirty="0"/>
              <a:t>！</a:t>
            </a:r>
            <a:endParaRPr lang="en-US" sz="2800" dirty="0"/>
          </a:p>
        </p:txBody>
      </p:sp>
    </p:spTree>
    <p:extLst>
      <p:ext uri="{BB962C8B-B14F-4D97-AF65-F5344CB8AC3E}">
        <p14:creationId xmlns:p14="http://schemas.microsoft.com/office/powerpoint/2010/main" val="25536393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Case</a:t>
            </a:r>
            <a:r>
              <a:rPr lang="zh-CN" altLang="en-US" dirty="0"/>
              <a:t> </a:t>
            </a:r>
            <a:r>
              <a:rPr lang="en-US" altLang="zh-CN" dirty="0"/>
              <a:t>Study</a:t>
            </a:r>
            <a:endParaRPr lang="en-US" dirty="0"/>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t="965" r="67242"/>
          <a:stretch/>
        </p:blipFill>
        <p:spPr>
          <a:xfrm>
            <a:off x="416496" y="1011907"/>
            <a:ext cx="5256584" cy="5759912"/>
          </a:xfrm>
          <a:prstGeom prst="rect">
            <a:avLst/>
          </a:prstGeom>
        </p:spPr>
      </p:pic>
      <p:sp>
        <p:nvSpPr>
          <p:cNvPr id="3" name="TextBox 2"/>
          <p:cNvSpPr txBox="1"/>
          <p:nvPr/>
        </p:nvSpPr>
        <p:spPr>
          <a:xfrm>
            <a:off x="5889104" y="1148810"/>
            <a:ext cx="4016896" cy="4524315"/>
          </a:xfrm>
          <a:prstGeom prst="rect">
            <a:avLst/>
          </a:prstGeom>
          <a:noFill/>
        </p:spPr>
        <p:txBody>
          <a:bodyPr wrap="square" rtlCol="0">
            <a:spAutoFit/>
          </a:bodyPr>
          <a:lstStyle/>
          <a:p>
            <a:pPr marL="285750" indent="-285750">
              <a:buFont typeface="Arial" charset="0"/>
              <a:buChar char="•"/>
            </a:pPr>
            <a:r>
              <a:rPr lang="zh-CN" altLang="en-US" sz="2400" dirty="0"/>
              <a:t> </a:t>
            </a:r>
            <a:r>
              <a:rPr lang="en-US" altLang="zh-CN" sz="2400" dirty="0">
                <a:solidFill>
                  <a:srgbClr val="C00000"/>
                </a:solidFill>
              </a:rPr>
              <a:t>Tree-shape</a:t>
            </a:r>
            <a:r>
              <a:rPr lang="zh-CN" altLang="en-US" sz="2400" dirty="0"/>
              <a:t> </a:t>
            </a:r>
            <a:r>
              <a:rPr lang="en-US" altLang="zh-CN" sz="2400" dirty="0"/>
              <a:t>Cognitive</a:t>
            </a:r>
            <a:r>
              <a:rPr lang="zh-CN" altLang="en-US" sz="2400" dirty="0"/>
              <a:t> </a:t>
            </a:r>
            <a:r>
              <a:rPr lang="en-US" altLang="zh-CN" sz="2400" dirty="0"/>
              <a:t>Graph</a:t>
            </a:r>
          </a:p>
          <a:p>
            <a:pPr marL="285750" indent="-285750">
              <a:buFont typeface="Arial" charset="0"/>
              <a:buChar char="•"/>
            </a:pPr>
            <a:endParaRPr lang="en-US" altLang="zh-CN" sz="2400" dirty="0"/>
          </a:p>
          <a:p>
            <a:pPr marL="285750" indent="-285750">
              <a:buFont typeface="Arial" charset="0"/>
              <a:buChar char="•"/>
            </a:pPr>
            <a:r>
              <a:rPr lang="en-US" altLang="zh-CN" sz="2400" dirty="0"/>
              <a:t>Users</a:t>
            </a:r>
            <a:r>
              <a:rPr lang="zh-CN" altLang="en-US" sz="2400" dirty="0"/>
              <a:t> </a:t>
            </a:r>
            <a:r>
              <a:rPr lang="en-US" altLang="zh-CN" sz="2400" dirty="0"/>
              <a:t>can</a:t>
            </a:r>
            <a:r>
              <a:rPr lang="zh-CN" altLang="en-US" sz="2400" dirty="0"/>
              <a:t> </a:t>
            </a:r>
            <a:r>
              <a:rPr lang="en-US" altLang="zh-CN" sz="2400" dirty="0"/>
              <a:t>verify</a:t>
            </a:r>
            <a:r>
              <a:rPr lang="zh-CN" altLang="en-US" sz="2400" dirty="0"/>
              <a:t> </a:t>
            </a:r>
            <a:r>
              <a:rPr lang="en-US" altLang="zh-CN" sz="2400" dirty="0"/>
              <a:t>the</a:t>
            </a:r>
            <a:r>
              <a:rPr lang="zh-CN" altLang="en-US" sz="2400" dirty="0"/>
              <a:t> </a:t>
            </a:r>
            <a:r>
              <a:rPr lang="en-US" altLang="zh-CN" sz="2400" dirty="0"/>
              <a:t>answer</a:t>
            </a:r>
            <a:r>
              <a:rPr lang="zh-CN" altLang="en-US" sz="2400" dirty="0"/>
              <a:t> </a:t>
            </a:r>
            <a:r>
              <a:rPr lang="en-US" altLang="zh-CN" sz="2400" dirty="0"/>
              <a:t>by</a:t>
            </a:r>
            <a:r>
              <a:rPr lang="zh-CN" altLang="en-US" sz="2400" dirty="0"/>
              <a:t> </a:t>
            </a:r>
            <a:r>
              <a:rPr lang="en-US" altLang="zh-CN" sz="2400" dirty="0">
                <a:solidFill>
                  <a:srgbClr val="C00000"/>
                </a:solidFill>
              </a:rPr>
              <a:t>comparing</a:t>
            </a:r>
            <a:r>
              <a:rPr lang="zh-CN" altLang="en-US" sz="2400" dirty="0">
                <a:solidFill>
                  <a:srgbClr val="FF0000"/>
                </a:solidFill>
              </a:rPr>
              <a:t> </a:t>
            </a:r>
            <a:r>
              <a:rPr lang="en-US" altLang="zh-CN" sz="2400" dirty="0"/>
              <a:t>it</a:t>
            </a:r>
            <a:r>
              <a:rPr lang="zh-CN" altLang="en-US" sz="2400" dirty="0"/>
              <a:t> </a:t>
            </a:r>
            <a:r>
              <a:rPr lang="en-US" altLang="zh-CN" sz="2400" dirty="0"/>
              <a:t>with</a:t>
            </a:r>
            <a:r>
              <a:rPr lang="zh-CN" altLang="en-US" sz="2400" dirty="0"/>
              <a:t> </a:t>
            </a:r>
            <a:r>
              <a:rPr lang="en-US" altLang="zh-CN" sz="2400" dirty="0"/>
              <a:t>another</a:t>
            </a:r>
            <a:r>
              <a:rPr lang="zh-CN" altLang="en-US" sz="2400" dirty="0"/>
              <a:t> </a:t>
            </a:r>
            <a:r>
              <a:rPr lang="en-US" altLang="zh-CN" sz="2400" dirty="0"/>
              <a:t>possible</a:t>
            </a:r>
            <a:r>
              <a:rPr lang="zh-CN" altLang="en-US" sz="2400" dirty="0"/>
              <a:t> </a:t>
            </a:r>
            <a:r>
              <a:rPr lang="en-US" altLang="zh-CN" sz="2400" dirty="0"/>
              <a:t>reasoning</a:t>
            </a:r>
            <a:r>
              <a:rPr lang="zh-CN" altLang="en-US" sz="2400" dirty="0"/>
              <a:t> </a:t>
            </a:r>
            <a:r>
              <a:rPr lang="en-US" altLang="zh-CN" sz="2400" dirty="0"/>
              <a:t>chain.</a:t>
            </a:r>
          </a:p>
          <a:p>
            <a:pPr marL="285750" indent="-285750">
              <a:buFont typeface="Arial" charset="0"/>
              <a:buChar char="•"/>
            </a:pPr>
            <a:endParaRPr lang="en-US" altLang="zh-CN" sz="2400" dirty="0"/>
          </a:p>
          <a:p>
            <a:pPr marL="285750" indent="-285750">
              <a:buFont typeface="Arial" charset="0"/>
              <a:buChar char="•"/>
            </a:pPr>
            <a:r>
              <a:rPr lang="en-US" altLang="zh-CN" sz="2400" dirty="0"/>
              <a:t>“</a:t>
            </a:r>
            <a:r>
              <a:rPr lang="en-US" altLang="zh-CN" sz="2400" i="1" dirty="0"/>
              <a:t>Upper</a:t>
            </a:r>
            <a:r>
              <a:rPr lang="zh-CN" altLang="en-US" sz="2400" i="1" dirty="0"/>
              <a:t> </a:t>
            </a:r>
            <a:r>
              <a:rPr lang="en-US" altLang="zh-CN" sz="2400" i="1" dirty="0"/>
              <a:t>House</a:t>
            </a:r>
            <a:r>
              <a:rPr lang="en-US" altLang="zh-CN" sz="2400" dirty="0"/>
              <a:t>”</a:t>
            </a:r>
            <a:r>
              <a:rPr lang="zh-CN" altLang="en-US" sz="2400" dirty="0"/>
              <a:t> </a:t>
            </a:r>
            <a:r>
              <a:rPr lang="en-US" altLang="zh-CN" sz="2400" dirty="0"/>
              <a:t>in</a:t>
            </a:r>
            <a:r>
              <a:rPr lang="zh-CN" altLang="en-US" sz="2400" dirty="0"/>
              <a:t> </a:t>
            </a:r>
            <a:r>
              <a:rPr lang="en-US" altLang="zh-CN" sz="2400" dirty="0"/>
              <a:t>the</a:t>
            </a:r>
            <a:r>
              <a:rPr lang="zh-CN" altLang="en-US" sz="2400" dirty="0"/>
              <a:t> </a:t>
            </a:r>
            <a:r>
              <a:rPr lang="en-US" altLang="zh-CN" sz="2400" dirty="0"/>
              <a:t>question</a:t>
            </a:r>
            <a:r>
              <a:rPr lang="zh-CN" altLang="en-US" sz="2400" dirty="0"/>
              <a:t> </a:t>
            </a:r>
            <a:r>
              <a:rPr lang="en-US" altLang="zh-CN" sz="2400" dirty="0"/>
              <a:t>is</a:t>
            </a:r>
            <a:r>
              <a:rPr lang="zh-CN" altLang="en-US" sz="2400" dirty="0"/>
              <a:t> </a:t>
            </a:r>
            <a:r>
              <a:rPr lang="en-US" altLang="zh-CN" sz="2400" dirty="0"/>
              <a:t>similar</a:t>
            </a:r>
            <a:r>
              <a:rPr lang="zh-CN" altLang="en-US" sz="2400" dirty="0"/>
              <a:t> </a:t>
            </a:r>
            <a:r>
              <a:rPr lang="en-US" altLang="zh-CN" sz="2400" dirty="0"/>
              <a:t>to</a:t>
            </a:r>
            <a:r>
              <a:rPr lang="zh-CN" altLang="en-US" sz="2400" dirty="0"/>
              <a:t> </a:t>
            </a:r>
            <a:r>
              <a:rPr lang="en-US" altLang="zh-CN" sz="2400" dirty="0"/>
              <a:t>“</a:t>
            </a:r>
            <a:r>
              <a:rPr lang="en-US" altLang="zh-CN" sz="2400" i="1" dirty="0"/>
              <a:t>Senate</a:t>
            </a:r>
            <a:r>
              <a:rPr lang="en-US" altLang="zh-CN" sz="2400" dirty="0"/>
              <a:t>”</a:t>
            </a:r>
            <a:r>
              <a:rPr lang="zh-CN" altLang="en-US" sz="2400" dirty="0"/>
              <a:t> </a:t>
            </a:r>
            <a:r>
              <a:rPr lang="en-US" altLang="zh-CN" sz="2400" dirty="0"/>
              <a:t>not</a:t>
            </a:r>
            <a:r>
              <a:rPr lang="zh-CN" altLang="en-US" sz="2400" dirty="0"/>
              <a:t> </a:t>
            </a:r>
            <a:r>
              <a:rPr lang="en-US" altLang="zh-CN" sz="2400" dirty="0"/>
              <a:t>“</a:t>
            </a:r>
            <a:r>
              <a:rPr lang="en-US" altLang="zh-CN" sz="2400" i="1" dirty="0"/>
              <a:t>House</a:t>
            </a:r>
            <a:r>
              <a:rPr lang="zh-CN" altLang="en-US" sz="2400" i="1" dirty="0"/>
              <a:t> </a:t>
            </a:r>
            <a:r>
              <a:rPr lang="en-US" altLang="zh-CN" sz="2400" i="1" dirty="0"/>
              <a:t>of</a:t>
            </a:r>
            <a:r>
              <a:rPr lang="zh-CN" altLang="en-US" sz="2400" i="1" dirty="0"/>
              <a:t> </a:t>
            </a:r>
            <a:r>
              <a:rPr lang="en-US" altLang="zh-CN" sz="2400" i="1" dirty="0"/>
              <a:t>Representative</a:t>
            </a:r>
            <a:r>
              <a:rPr lang="en-US" altLang="zh-CN" sz="2400" dirty="0"/>
              <a:t>”</a:t>
            </a:r>
          </a:p>
        </p:txBody>
      </p:sp>
    </p:spTree>
    <p:extLst>
      <p:ext uri="{BB962C8B-B14F-4D97-AF65-F5344CB8AC3E}">
        <p14:creationId xmlns:p14="http://schemas.microsoft.com/office/powerpoint/2010/main" val="2315338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endParaRPr lang="en-US"/>
          </a:p>
        </p:txBody>
      </p:sp>
      <p:sp>
        <p:nvSpPr>
          <p:cNvPr id="4" name="Title 3"/>
          <p:cNvSpPr>
            <a:spLocks noGrp="1"/>
          </p:cNvSpPr>
          <p:nvPr>
            <p:ph type="ctrTitle"/>
          </p:nvPr>
        </p:nvSpPr>
        <p:spPr>
          <a:xfrm>
            <a:off x="609600" y="2130453"/>
            <a:ext cx="8686800" cy="1470025"/>
          </a:xfrm>
        </p:spPr>
        <p:txBody>
          <a:bodyPr/>
          <a:lstStyle/>
          <a:p>
            <a:r>
              <a:rPr lang="en-US" dirty="0">
                <a:solidFill>
                  <a:schemeClr val="tx1"/>
                </a:solidFill>
              </a:rPr>
              <a:t>Let us start with a challenging question</a:t>
            </a:r>
            <a:br>
              <a:rPr lang="en-US" dirty="0">
                <a:solidFill>
                  <a:schemeClr val="tx1"/>
                </a:solidFill>
              </a:rPr>
            </a:br>
            <a:r>
              <a:rPr lang="en-US" dirty="0">
                <a:solidFill>
                  <a:schemeClr val="tx1"/>
                </a:solidFill>
              </a:rPr>
              <a:t>—</a:t>
            </a:r>
            <a:r>
              <a:rPr lang="en-US" dirty="0">
                <a:solidFill>
                  <a:srgbClr val="C00000"/>
                </a:solidFill>
              </a:rPr>
              <a:t>Multi-hop Question Answering (QA)</a:t>
            </a:r>
            <a:endParaRPr lang="en-US" sz="2400" dirty="0">
              <a:solidFill>
                <a:srgbClr val="C00000"/>
              </a:solidFill>
            </a:endParaRPr>
          </a:p>
        </p:txBody>
      </p:sp>
    </p:spTree>
    <p:extLst>
      <p:ext uri="{BB962C8B-B14F-4D97-AF65-F5344CB8AC3E}">
        <p14:creationId xmlns:p14="http://schemas.microsoft.com/office/powerpoint/2010/main" val="9316436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Case</a:t>
            </a:r>
            <a:r>
              <a:rPr lang="zh-CN" altLang="en-US" dirty="0"/>
              <a:t> </a:t>
            </a:r>
            <a:r>
              <a:rPr lang="en-US" altLang="zh-CN" dirty="0"/>
              <a:t>Study</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33308" t="27" r="33835" b="-1"/>
          <a:stretch/>
        </p:blipFill>
        <p:spPr>
          <a:xfrm>
            <a:off x="344488" y="1123949"/>
            <a:ext cx="5184576" cy="5717635"/>
          </a:xfrm>
          <a:prstGeom prst="rect">
            <a:avLst/>
          </a:prstGeom>
        </p:spPr>
      </p:pic>
      <p:sp>
        <p:nvSpPr>
          <p:cNvPr id="5" name="TextBox 4"/>
          <p:cNvSpPr txBox="1"/>
          <p:nvPr/>
        </p:nvSpPr>
        <p:spPr>
          <a:xfrm>
            <a:off x="5996111" y="1785619"/>
            <a:ext cx="3781425" cy="3046988"/>
          </a:xfrm>
          <a:prstGeom prst="rect">
            <a:avLst/>
          </a:prstGeom>
          <a:noFill/>
        </p:spPr>
        <p:txBody>
          <a:bodyPr wrap="square" rtlCol="0">
            <a:spAutoFit/>
          </a:bodyPr>
          <a:lstStyle/>
          <a:p>
            <a:pPr marL="285750" indent="-285750">
              <a:buFont typeface="Arial" charset="0"/>
              <a:buChar char="•"/>
            </a:pPr>
            <a:r>
              <a:rPr lang="en-US" altLang="zh-CN" sz="2400" dirty="0">
                <a:solidFill>
                  <a:srgbClr val="C00000"/>
                </a:solidFill>
              </a:rPr>
              <a:t>DAG-shape</a:t>
            </a:r>
            <a:r>
              <a:rPr lang="zh-CN" altLang="en-US" sz="2400" dirty="0"/>
              <a:t> </a:t>
            </a:r>
            <a:r>
              <a:rPr lang="en-US" altLang="zh-CN" sz="2400" dirty="0"/>
              <a:t>Cognitive</a:t>
            </a:r>
            <a:r>
              <a:rPr lang="zh-CN" altLang="en-US" sz="2400" dirty="0"/>
              <a:t> </a:t>
            </a:r>
            <a:r>
              <a:rPr lang="en-US" altLang="zh-CN" sz="2400" dirty="0"/>
              <a:t>Graph</a:t>
            </a:r>
          </a:p>
          <a:p>
            <a:pPr marL="285750" indent="-285750">
              <a:buFont typeface="Arial" charset="0"/>
              <a:buChar char="•"/>
            </a:pPr>
            <a:endParaRPr lang="en-US" sz="2400" dirty="0"/>
          </a:p>
          <a:p>
            <a:pPr marL="285750" indent="-285750">
              <a:buFont typeface="Arial" charset="0"/>
              <a:buChar char="•"/>
            </a:pPr>
            <a:r>
              <a:rPr lang="en-US" altLang="zh-CN" sz="2400" dirty="0"/>
              <a:t>Multiple</a:t>
            </a:r>
            <a:r>
              <a:rPr lang="zh-CN" altLang="en-US" sz="2400" dirty="0"/>
              <a:t> </a:t>
            </a:r>
            <a:r>
              <a:rPr lang="en-US" altLang="zh-CN" sz="2400" dirty="0"/>
              <a:t>supporting</a:t>
            </a:r>
            <a:r>
              <a:rPr lang="zh-CN" altLang="en-US" sz="2400" dirty="0"/>
              <a:t> </a:t>
            </a:r>
            <a:r>
              <a:rPr lang="en-US" altLang="zh-CN" sz="2400" dirty="0"/>
              <a:t>facts</a:t>
            </a:r>
            <a:r>
              <a:rPr lang="zh-CN" altLang="en-US" sz="2400" dirty="0"/>
              <a:t> </a:t>
            </a:r>
            <a:r>
              <a:rPr lang="en-US" altLang="zh-CN" sz="2400" dirty="0"/>
              <a:t>provides</a:t>
            </a:r>
            <a:r>
              <a:rPr lang="zh-CN" altLang="en-US" sz="2400" dirty="0"/>
              <a:t> </a:t>
            </a:r>
            <a:r>
              <a:rPr lang="en-US" altLang="zh-CN" sz="2400" dirty="0"/>
              <a:t>richer</a:t>
            </a:r>
            <a:r>
              <a:rPr lang="zh-CN" altLang="en-US" sz="2400" dirty="0"/>
              <a:t> </a:t>
            </a:r>
            <a:r>
              <a:rPr lang="en-US" altLang="zh-CN" sz="2400" dirty="0"/>
              <a:t>information,</a:t>
            </a:r>
            <a:r>
              <a:rPr lang="zh-CN" altLang="en-US" sz="2400" dirty="0"/>
              <a:t> </a:t>
            </a:r>
            <a:r>
              <a:rPr lang="en-US" altLang="zh-CN" sz="2400" dirty="0"/>
              <a:t>increasing</a:t>
            </a:r>
            <a:r>
              <a:rPr lang="zh-CN" altLang="en-US" sz="2400" dirty="0"/>
              <a:t> </a:t>
            </a:r>
            <a:r>
              <a:rPr lang="en-US" altLang="zh-CN" sz="2400" dirty="0"/>
              <a:t>the</a:t>
            </a:r>
            <a:r>
              <a:rPr lang="zh-CN" altLang="en-US" sz="2400" dirty="0"/>
              <a:t> </a:t>
            </a:r>
            <a:r>
              <a:rPr lang="en-US" altLang="zh-CN" sz="2400" dirty="0">
                <a:solidFill>
                  <a:srgbClr val="C00000"/>
                </a:solidFill>
              </a:rPr>
              <a:t>credibility</a:t>
            </a:r>
            <a:r>
              <a:rPr lang="zh-CN" altLang="en-US" sz="2400" dirty="0"/>
              <a:t> </a:t>
            </a:r>
            <a:r>
              <a:rPr lang="en-US" altLang="zh-CN" sz="2400" dirty="0"/>
              <a:t>of</a:t>
            </a:r>
            <a:r>
              <a:rPr lang="zh-CN" altLang="en-US" sz="2400" dirty="0"/>
              <a:t> </a:t>
            </a:r>
            <a:r>
              <a:rPr lang="en-US" altLang="zh-CN" sz="2400" dirty="0"/>
              <a:t>the</a:t>
            </a:r>
            <a:r>
              <a:rPr lang="zh-CN" altLang="en-US" sz="2400" dirty="0"/>
              <a:t> </a:t>
            </a:r>
            <a:r>
              <a:rPr lang="en-US" altLang="zh-CN" sz="2400" dirty="0"/>
              <a:t>answer.</a:t>
            </a:r>
          </a:p>
        </p:txBody>
      </p:sp>
    </p:spTree>
    <p:extLst>
      <p:ext uri="{BB962C8B-B14F-4D97-AF65-F5344CB8AC3E}">
        <p14:creationId xmlns:p14="http://schemas.microsoft.com/office/powerpoint/2010/main" val="25658329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Case</a:t>
            </a:r>
            <a:r>
              <a:rPr lang="zh-CN" altLang="en-US" dirty="0"/>
              <a:t> </a:t>
            </a:r>
            <a:r>
              <a:rPr lang="en-US" altLang="zh-CN" dirty="0"/>
              <a:t>Study</a:t>
            </a:r>
            <a:endParaRPr lang="en-US" dirty="0"/>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67806"/>
          <a:stretch/>
        </p:blipFill>
        <p:spPr bwMode="auto">
          <a:xfrm>
            <a:off x="344488" y="1047561"/>
            <a:ext cx="5185509" cy="5837823"/>
          </a:xfrm>
          <a:prstGeom prst="rect">
            <a:avLst/>
          </a:prstGeom>
          <a:noFill/>
          <a:ln w="9525">
            <a:noFill/>
            <a:miter lim="800000"/>
            <a:headEnd/>
            <a:tailEnd/>
          </a:ln>
        </p:spPr>
      </p:pic>
      <p:sp>
        <p:nvSpPr>
          <p:cNvPr id="6" name="TextBox 5"/>
          <p:cNvSpPr txBox="1"/>
          <p:nvPr/>
        </p:nvSpPr>
        <p:spPr>
          <a:xfrm>
            <a:off x="5914313" y="1534083"/>
            <a:ext cx="3991687" cy="4524315"/>
          </a:xfrm>
          <a:prstGeom prst="rect">
            <a:avLst/>
          </a:prstGeom>
          <a:noFill/>
        </p:spPr>
        <p:txBody>
          <a:bodyPr wrap="square" rtlCol="0">
            <a:spAutoFit/>
          </a:bodyPr>
          <a:lstStyle/>
          <a:p>
            <a:pPr marL="285750" indent="-285750">
              <a:buFont typeface="Arial" charset="0"/>
              <a:buChar char="•"/>
            </a:pPr>
            <a:r>
              <a:rPr lang="en-US" altLang="zh-CN" sz="2400" dirty="0" err="1"/>
              <a:t>CogQA</a:t>
            </a:r>
            <a:r>
              <a:rPr lang="zh-CN" altLang="en-US" sz="2400" dirty="0"/>
              <a:t> </a:t>
            </a:r>
            <a:r>
              <a:rPr lang="en-US" altLang="zh-CN" sz="2400" dirty="0"/>
              <a:t>gives</a:t>
            </a:r>
            <a:r>
              <a:rPr lang="zh-CN" altLang="en-US" sz="2400" dirty="0"/>
              <a:t> </a:t>
            </a:r>
            <a:r>
              <a:rPr lang="en-US" altLang="zh-CN" sz="2400" dirty="0"/>
              <a:t>the</a:t>
            </a:r>
            <a:r>
              <a:rPr lang="zh-CN" altLang="en-US" sz="2400" dirty="0"/>
              <a:t> </a:t>
            </a:r>
            <a:r>
              <a:rPr lang="en-US" sz="2400" dirty="0"/>
              <a:t>answer</a:t>
            </a:r>
            <a:r>
              <a:rPr lang="zh-CN" altLang="en-US" sz="2400" dirty="0"/>
              <a:t> </a:t>
            </a:r>
            <a:r>
              <a:rPr lang="en-US" sz="2400" dirty="0"/>
              <a:t>“</a:t>
            </a:r>
            <a:r>
              <a:rPr lang="en-US" sz="2400" dirty="0" err="1"/>
              <a:t>Marijus</a:t>
            </a:r>
            <a:r>
              <a:rPr lang="en-US" sz="2400" dirty="0"/>
              <a:t> </a:t>
            </a:r>
            <a:r>
              <a:rPr lang="en-US" sz="2400" dirty="0" err="1"/>
              <a:t>Adomaitis</a:t>
            </a:r>
            <a:r>
              <a:rPr lang="en-US" sz="2400" dirty="0"/>
              <a:t>” while the ground truth is “Ten Walls”. </a:t>
            </a:r>
          </a:p>
          <a:p>
            <a:pPr marL="285750" indent="-285750">
              <a:buFont typeface="Arial" charset="0"/>
              <a:buChar char="•"/>
            </a:pPr>
            <a:endParaRPr lang="en-US" sz="2400" dirty="0"/>
          </a:p>
          <a:p>
            <a:pPr marL="285750" indent="-285750">
              <a:buFont typeface="Arial" charset="0"/>
              <a:buChar char="•"/>
            </a:pPr>
            <a:r>
              <a:rPr lang="en-US" altLang="zh-CN" sz="2400" dirty="0"/>
              <a:t>By</a:t>
            </a:r>
            <a:r>
              <a:rPr lang="zh-CN" altLang="en-US" sz="2400" dirty="0"/>
              <a:t> </a:t>
            </a:r>
            <a:r>
              <a:rPr lang="en-US" altLang="zh-CN" sz="2400" dirty="0"/>
              <a:t>examining, </a:t>
            </a:r>
            <a:r>
              <a:rPr lang="en-US" sz="2400" dirty="0"/>
              <a:t>Ten Walls</a:t>
            </a:r>
            <a:r>
              <a:rPr lang="zh-CN" altLang="en-US" sz="2400" dirty="0"/>
              <a:t> </a:t>
            </a:r>
            <a:r>
              <a:rPr lang="en-US" altLang="zh-CN" sz="2400" dirty="0"/>
              <a:t>is</a:t>
            </a:r>
            <a:r>
              <a:rPr lang="zh-CN" altLang="en-US" sz="2400" dirty="0"/>
              <a:t> </a:t>
            </a:r>
            <a:r>
              <a:rPr lang="en-US" altLang="zh-CN" sz="2400" dirty="0"/>
              <a:t>just</a:t>
            </a:r>
            <a:r>
              <a:rPr lang="zh-CN" altLang="en-US" sz="2400" dirty="0"/>
              <a:t> </a:t>
            </a:r>
            <a:r>
              <a:rPr lang="en-US" altLang="zh-CN" sz="2400" dirty="0"/>
              <a:t>the</a:t>
            </a:r>
            <a:r>
              <a:rPr lang="zh-CN" altLang="en-US" sz="2400" dirty="0"/>
              <a:t> </a:t>
            </a:r>
            <a:r>
              <a:rPr lang="en-US" altLang="zh-CN" sz="2400" dirty="0">
                <a:solidFill>
                  <a:srgbClr val="C00000"/>
                </a:solidFill>
              </a:rPr>
              <a:t>stage</a:t>
            </a:r>
            <a:r>
              <a:rPr lang="zh-CN" altLang="en-US" sz="2400" dirty="0">
                <a:solidFill>
                  <a:srgbClr val="C00000"/>
                </a:solidFill>
              </a:rPr>
              <a:t> </a:t>
            </a:r>
            <a:r>
              <a:rPr lang="en-US" altLang="zh-CN" sz="2400" dirty="0">
                <a:solidFill>
                  <a:srgbClr val="C00000"/>
                </a:solidFill>
              </a:rPr>
              <a:t>name</a:t>
            </a:r>
            <a:r>
              <a:rPr lang="zh-CN" altLang="en-US" sz="2400" dirty="0"/>
              <a:t> </a:t>
            </a:r>
            <a:r>
              <a:rPr lang="en-US" altLang="zh-CN" sz="2400" dirty="0"/>
              <a:t>of</a:t>
            </a:r>
            <a:r>
              <a:rPr lang="zh-CN" altLang="en-US" sz="2400" dirty="0"/>
              <a:t> </a:t>
            </a:r>
            <a:r>
              <a:rPr lang="en-US" sz="2400" dirty="0" err="1"/>
              <a:t>Marijus</a:t>
            </a:r>
            <a:r>
              <a:rPr lang="en-US" sz="2400" dirty="0"/>
              <a:t> </a:t>
            </a:r>
            <a:r>
              <a:rPr lang="en-US" sz="2400" dirty="0" err="1"/>
              <a:t>Adomaitis</a:t>
            </a:r>
            <a:r>
              <a:rPr lang="en-US" altLang="zh-CN" sz="2400" dirty="0"/>
              <a:t>!</a:t>
            </a:r>
            <a:endParaRPr lang="en-US" sz="2400" dirty="0"/>
          </a:p>
          <a:p>
            <a:pPr marL="285750" indent="-285750">
              <a:buFont typeface="Arial" charset="0"/>
              <a:buChar char="•"/>
            </a:pPr>
            <a:endParaRPr lang="en-US" sz="2400" dirty="0"/>
          </a:p>
          <a:p>
            <a:pPr marL="285750" indent="-285750">
              <a:buFont typeface="Arial" charset="0"/>
              <a:buChar char="•"/>
            </a:pPr>
            <a:r>
              <a:rPr lang="en-US" altLang="zh-CN" sz="2400" dirty="0"/>
              <a:t>Without</a:t>
            </a:r>
            <a:r>
              <a:rPr lang="zh-CN" altLang="en-US" sz="2400" dirty="0"/>
              <a:t> </a:t>
            </a:r>
            <a:r>
              <a:rPr lang="en-US" altLang="zh-CN" sz="2400" dirty="0"/>
              <a:t>cognitive</a:t>
            </a:r>
            <a:r>
              <a:rPr lang="zh-CN" altLang="en-US" sz="2400" dirty="0"/>
              <a:t> </a:t>
            </a:r>
            <a:r>
              <a:rPr lang="en-US" altLang="zh-CN" sz="2400" dirty="0"/>
              <a:t>graphs,</a:t>
            </a:r>
            <a:r>
              <a:rPr lang="zh-CN" altLang="en-US" sz="2400" dirty="0"/>
              <a:t> </a:t>
            </a:r>
            <a:r>
              <a:rPr lang="en-US" altLang="zh-CN" sz="2400" dirty="0"/>
              <a:t>black-box</a:t>
            </a:r>
            <a:r>
              <a:rPr lang="zh-CN" altLang="en-US" sz="2400" dirty="0"/>
              <a:t> </a:t>
            </a:r>
            <a:r>
              <a:rPr lang="en-US" altLang="zh-CN" sz="2400" dirty="0"/>
              <a:t>models</a:t>
            </a:r>
            <a:r>
              <a:rPr lang="zh-CN" altLang="en-US" sz="2400" dirty="0"/>
              <a:t> </a:t>
            </a:r>
            <a:r>
              <a:rPr lang="en-US" altLang="zh-CN" sz="2400" dirty="0"/>
              <a:t>cannot</a:t>
            </a:r>
            <a:r>
              <a:rPr lang="zh-CN" altLang="en-US" sz="2400" dirty="0"/>
              <a:t> </a:t>
            </a:r>
            <a:r>
              <a:rPr lang="en-US" altLang="zh-CN" sz="2400" dirty="0"/>
              <a:t>achieve</a:t>
            </a:r>
            <a:r>
              <a:rPr lang="zh-CN" altLang="en-US" sz="2400" dirty="0"/>
              <a:t> </a:t>
            </a:r>
            <a:r>
              <a:rPr lang="en-US" altLang="zh-CN" sz="2400" dirty="0"/>
              <a:t>it.</a:t>
            </a:r>
            <a:r>
              <a:rPr lang="zh-CN" altLang="en-US" sz="2400" dirty="0"/>
              <a:t>  </a:t>
            </a:r>
            <a:endParaRPr lang="en-US" sz="2400" dirty="0"/>
          </a:p>
        </p:txBody>
      </p:sp>
    </p:spTree>
    <p:extLst>
      <p:ext uri="{BB962C8B-B14F-4D97-AF65-F5344CB8AC3E}">
        <p14:creationId xmlns:p14="http://schemas.microsoft.com/office/powerpoint/2010/main" val="39665420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Summary</a:t>
            </a:r>
            <a:endParaRPr lang="en-US" dirty="0"/>
          </a:p>
        </p:txBody>
      </p:sp>
      <p:pic>
        <p:nvPicPr>
          <p:cNvPr id="4" name="Content Placeholder 3">
            <a:extLst>
              <a:ext uri="{FF2B5EF4-FFF2-40B4-BE49-F238E27FC236}">
                <a16:creationId xmlns:a16="http://schemas.microsoft.com/office/drawing/2014/main" id="{E0635F06-EF8B-3642-B81D-F67D8EE6F7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5863" y="3127914"/>
            <a:ext cx="4003677" cy="2776108"/>
          </a:xfrm>
          <a:prstGeom prst="rect">
            <a:avLst/>
          </a:prstGeom>
        </p:spPr>
      </p:pic>
      <p:pic>
        <p:nvPicPr>
          <p:cNvPr id="5" name="Content Placeholder 3">
            <a:extLst>
              <a:ext uri="{FF2B5EF4-FFF2-40B4-BE49-F238E27FC236}">
                <a16:creationId xmlns:a16="http://schemas.microsoft.com/office/drawing/2014/main" id="{6D47F167-87A6-3740-910C-AA6276A1DD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9777" y="3061240"/>
            <a:ext cx="4803150" cy="3147519"/>
          </a:xfrm>
          <a:prstGeom prst="rect">
            <a:avLst/>
          </a:prstGeom>
        </p:spPr>
      </p:pic>
      <p:sp>
        <p:nvSpPr>
          <p:cNvPr id="6" name="TextBox 5"/>
          <p:cNvSpPr txBox="1"/>
          <p:nvPr/>
        </p:nvSpPr>
        <p:spPr>
          <a:xfrm>
            <a:off x="1733179" y="2591926"/>
            <a:ext cx="1800493" cy="369332"/>
          </a:xfrm>
          <a:prstGeom prst="rect">
            <a:avLst/>
          </a:prstGeom>
          <a:noFill/>
        </p:spPr>
        <p:txBody>
          <a:bodyPr wrap="none" rtlCol="0">
            <a:spAutoFit/>
          </a:bodyPr>
          <a:lstStyle/>
          <a:p>
            <a:r>
              <a:rPr lang="en-US" altLang="zh-CN" dirty="0"/>
              <a:t>Cognitive</a:t>
            </a:r>
            <a:r>
              <a:rPr lang="zh-CN" altLang="en-US" dirty="0"/>
              <a:t> </a:t>
            </a:r>
            <a:r>
              <a:rPr lang="en-US" altLang="zh-CN" dirty="0"/>
              <a:t>graph</a:t>
            </a:r>
            <a:endParaRPr lang="en-US" dirty="0"/>
          </a:p>
        </p:txBody>
      </p:sp>
      <p:sp>
        <p:nvSpPr>
          <p:cNvPr id="7" name="TextBox 6"/>
          <p:cNvSpPr txBox="1"/>
          <p:nvPr/>
        </p:nvSpPr>
        <p:spPr>
          <a:xfrm>
            <a:off x="6001875" y="2559151"/>
            <a:ext cx="2069926" cy="369332"/>
          </a:xfrm>
          <a:prstGeom prst="rect">
            <a:avLst/>
          </a:prstGeom>
          <a:noFill/>
        </p:spPr>
        <p:txBody>
          <a:bodyPr wrap="none" rtlCol="0">
            <a:spAutoFit/>
          </a:bodyPr>
          <a:lstStyle/>
          <a:p>
            <a:r>
              <a:rPr lang="en-US" altLang="zh-CN" err="1"/>
              <a:t>CogQA</a:t>
            </a:r>
            <a:r>
              <a:rPr lang="zh-CN" altLang="en-US" dirty="0"/>
              <a:t> </a:t>
            </a:r>
            <a:r>
              <a:rPr lang="en-US" altLang="zh-CN" dirty="0"/>
              <a:t>framework</a:t>
            </a:r>
            <a:endParaRPr lang="en-US" dirty="0"/>
          </a:p>
        </p:txBody>
      </p:sp>
      <p:sp>
        <p:nvSpPr>
          <p:cNvPr id="8" name="TextBox 7"/>
          <p:cNvSpPr txBox="1"/>
          <p:nvPr/>
        </p:nvSpPr>
        <p:spPr>
          <a:xfrm>
            <a:off x="1195026" y="1043462"/>
            <a:ext cx="6609502" cy="1200329"/>
          </a:xfrm>
          <a:prstGeom prst="rect">
            <a:avLst/>
          </a:prstGeom>
          <a:noFill/>
        </p:spPr>
        <p:txBody>
          <a:bodyPr wrap="none" rtlCol="0">
            <a:spAutoFit/>
          </a:bodyPr>
          <a:lstStyle/>
          <a:p>
            <a:pPr marL="285750" indent="-285750">
              <a:buFont typeface="Arial" charset="0"/>
              <a:buChar char="•"/>
            </a:pPr>
            <a:r>
              <a:rPr lang="en-US" altLang="zh-CN" sz="2400" dirty="0"/>
              <a:t>Iterative</a:t>
            </a:r>
            <a:r>
              <a:rPr lang="zh-CN" altLang="en-US" sz="2400" dirty="0"/>
              <a:t> </a:t>
            </a:r>
            <a:r>
              <a:rPr lang="en-US" altLang="zh-CN" sz="2400" dirty="0"/>
              <a:t>Framework</a:t>
            </a:r>
            <a:r>
              <a:rPr lang="zh-CN" altLang="en-US" sz="2400" dirty="0"/>
              <a:t> </a:t>
            </a:r>
            <a:r>
              <a:rPr lang="en-US" altLang="zh-CN" sz="2400" dirty="0"/>
              <a:t>--&gt;</a:t>
            </a:r>
            <a:r>
              <a:rPr lang="zh-CN" altLang="en-US" sz="2400" dirty="0"/>
              <a:t> </a:t>
            </a:r>
            <a:r>
              <a:rPr lang="en-US" altLang="zh-CN" sz="2400" dirty="0"/>
              <a:t>Myopic</a:t>
            </a:r>
            <a:r>
              <a:rPr lang="zh-CN" altLang="en-US" sz="2400" dirty="0"/>
              <a:t> </a:t>
            </a:r>
            <a:r>
              <a:rPr lang="en-US" altLang="zh-CN" sz="2400" dirty="0"/>
              <a:t>Retrieval</a:t>
            </a:r>
          </a:p>
          <a:p>
            <a:pPr marL="285750" indent="-285750">
              <a:buFont typeface="Arial" charset="0"/>
              <a:buChar char="•"/>
            </a:pPr>
            <a:r>
              <a:rPr lang="en-US" altLang="zh-CN" sz="2400" dirty="0"/>
              <a:t>Cognitive</a:t>
            </a:r>
            <a:r>
              <a:rPr lang="zh-CN" altLang="en-US" sz="2400" dirty="0"/>
              <a:t> </a:t>
            </a:r>
            <a:r>
              <a:rPr lang="en-US" altLang="zh-CN" sz="2400" dirty="0"/>
              <a:t>Graph</a:t>
            </a:r>
            <a:r>
              <a:rPr lang="zh-CN" altLang="en-US" sz="2400" dirty="0"/>
              <a:t>       </a:t>
            </a:r>
            <a:r>
              <a:rPr lang="en-US" altLang="zh-CN" sz="2400" dirty="0"/>
              <a:t>--&gt;</a:t>
            </a:r>
            <a:r>
              <a:rPr lang="zh-CN" altLang="en-US" sz="2400" dirty="0"/>
              <a:t> </a:t>
            </a:r>
            <a:r>
              <a:rPr lang="en-US" altLang="zh-CN" sz="2400" dirty="0" err="1"/>
              <a:t>Explainability</a:t>
            </a:r>
            <a:endParaRPr lang="en-US" altLang="zh-CN" sz="2400" dirty="0"/>
          </a:p>
          <a:p>
            <a:pPr marL="285750" indent="-285750">
              <a:buFont typeface="Arial" charset="0"/>
              <a:buChar char="•"/>
            </a:pPr>
            <a:r>
              <a:rPr lang="en-US" altLang="zh-CN" sz="2400" dirty="0"/>
              <a:t>Dual</a:t>
            </a:r>
            <a:r>
              <a:rPr lang="zh-CN" altLang="en-US" sz="2400" dirty="0"/>
              <a:t> </a:t>
            </a:r>
            <a:r>
              <a:rPr lang="en-US" altLang="zh-CN" sz="2400" dirty="0"/>
              <a:t>process</a:t>
            </a:r>
            <a:r>
              <a:rPr lang="zh-CN" altLang="en-US" sz="2400" dirty="0"/>
              <a:t> </a:t>
            </a:r>
            <a:r>
              <a:rPr lang="en-US" altLang="zh-CN" sz="2400" dirty="0"/>
              <a:t>theory</a:t>
            </a:r>
            <a:r>
              <a:rPr lang="zh-CN" altLang="en-US" sz="2400" dirty="0"/>
              <a:t> </a:t>
            </a:r>
            <a:r>
              <a:rPr lang="en-US" altLang="zh-CN" sz="2400" dirty="0"/>
              <a:t>--&gt;</a:t>
            </a:r>
            <a:r>
              <a:rPr lang="zh-CN" altLang="en-US" sz="2400" dirty="0"/>
              <a:t> </a:t>
            </a:r>
            <a:r>
              <a:rPr lang="en-US" altLang="zh-CN" sz="2400" dirty="0"/>
              <a:t>System</a:t>
            </a:r>
            <a:r>
              <a:rPr lang="zh-CN" altLang="en-US" sz="2400" dirty="0"/>
              <a:t> </a:t>
            </a:r>
            <a:r>
              <a:rPr lang="en-US" altLang="zh-CN" sz="2400" dirty="0"/>
              <a:t>2</a:t>
            </a:r>
            <a:r>
              <a:rPr lang="zh-CN" altLang="en-US" sz="2400" dirty="0"/>
              <a:t> </a:t>
            </a:r>
            <a:r>
              <a:rPr lang="en-US" altLang="zh-CN" sz="2400" dirty="0"/>
              <a:t>Reasoning</a:t>
            </a:r>
          </a:p>
        </p:txBody>
      </p:sp>
    </p:spTree>
    <p:extLst>
      <p:ext uri="{BB962C8B-B14F-4D97-AF65-F5344CB8AC3E}">
        <p14:creationId xmlns:p14="http://schemas.microsoft.com/office/powerpoint/2010/main" val="1177621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77EC5-F0A6-D447-9D00-400CA95352B7}"/>
              </a:ext>
            </a:extLst>
          </p:cNvPr>
          <p:cNvSpPr>
            <a:spLocks noGrp="1"/>
          </p:cNvSpPr>
          <p:nvPr>
            <p:ph type="title"/>
          </p:nvPr>
        </p:nvSpPr>
        <p:spPr/>
        <p:txBody>
          <a:bodyPr/>
          <a:lstStyle/>
          <a:p>
            <a:r>
              <a:rPr lang="en-US" dirty="0"/>
              <a:t>More Applications: KG completion</a:t>
            </a:r>
          </a:p>
        </p:txBody>
      </p:sp>
      <p:sp>
        <p:nvSpPr>
          <p:cNvPr id="3" name="Content Placeholder 2">
            <a:extLst>
              <a:ext uri="{FF2B5EF4-FFF2-40B4-BE49-F238E27FC236}">
                <a16:creationId xmlns:a16="http://schemas.microsoft.com/office/drawing/2014/main" id="{D3699DD2-5BFF-C847-AD15-3B3F4AF9ABE2}"/>
              </a:ext>
            </a:extLst>
          </p:cNvPr>
          <p:cNvSpPr>
            <a:spLocks noGrp="1"/>
          </p:cNvSpPr>
          <p:nvPr>
            <p:ph idx="1"/>
          </p:nvPr>
        </p:nvSpPr>
        <p:spPr>
          <a:xfrm>
            <a:off x="350838" y="1196975"/>
            <a:ext cx="9555162" cy="4929188"/>
          </a:xfrm>
        </p:spPr>
        <p:txBody>
          <a:bodyPr/>
          <a:lstStyle/>
          <a:p>
            <a:r>
              <a:rPr lang="en-US" dirty="0"/>
              <a:t>Completing knowledge graph with cognitive graph</a:t>
            </a:r>
          </a:p>
        </p:txBody>
      </p:sp>
      <p:pic>
        <p:nvPicPr>
          <p:cNvPr id="4" name="Picture 3">
            <a:extLst>
              <a:ext uri="{FF2B5EF4-FFF2-40B4-BE49-F238E27FC236}">
                <a16:creationId xmlns:a16="http://schemas.microsoft.com/office/drawing/2014/main" id="{0A478B87-7E7A-794B-BCC0-9D171A3403CE}"/>
              </a:ext>
            </a:extLst>
          </p:cNvPr>
          <p:cNvPicPr>
            <a:picLocks noChangeAspect="1"/>
          </p:cNvPicPr>
          <p:nvPr/>
        </p:nvPicPr>
        <p:blipFill>
          <a:blip r:embed="rId2"/>
          <a:stretch>
            <a:fillRect/>
          </a:stretch>
        </p:blipFill>
        <p:spPr>
          <a:xfrm>
            <a:off x="280226" y="2204864"/>
            <a:ext cx="3535738" cy="3744633"/>
          </a:xfrm>
          <a:prstGeom prst="rect">
            <a:avLst/>
          </a:prstGeom>
        </p:spPr>
      </p:pic>
      <p:pic>
        <p:nvPicPr>
          <p:cNvPr id="5" name="Picture 4">
            <a:extLst>
              <a:ext uri="{FF2B5EF4-FFF2-40B4-BE49-F238E27FC236}">
                <a16:creationId xmlns:a16="http://schemas.microsoft.com/office/drawing/2014/main" id="{9CB898E1-8039-9C44-8FEC-A995184BAC0A}"/>
              </a:ext>
            </a:extLst>
          </p:cNvPr>
          <p:cNvPicPr>
            <a:picLocks noChangeAspect="1"/>
          </p:cNvPicPr>
          <p:nvPr/>
        </p:nvPicPr>
        <p:blipFill>
          <a:blip r:embed="rId3"/>
          <a:stretch>
            <a:fillRect/>
          </a:stretch>
        </p:blipFill>
        <p:spPr>
          <a:xfrm>
            <a:off x="1929354" y="3140968"/>
            <a:ext cx="7848182" cy="3384376"/>
          </a:xfrm>
          <a:prstGeom prst="rect">
            <a:avLst/>
          </a:prstGeom>
        </p:spPr>
      </p:pic>
    </p:spTree>
    <p:extLst>
      <p:ext uri="{BB962C8B-B14F-4D97-AF65-F5344CB8AC3E}">
        <p14:creationId xmlns:p14="http://schemas.microsoft.com/office/powerpoint/2010/main" val="268078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76032" y="2373921"/>
            <a:ext cx="7077367" cy="1194395"/>
          </a:xfrm>
        </p:spPr>
        <p:txBody>
          <a:bodyPr/>
          <a:lstStyle/>
          <a:p>
            <a:r>
              <a:rPr lang="en-US" altLang="zh-CN" sz="2925" dirty="0">
                <a:solidFill>
                  <a:srgbClr val="C00000"/>
                </a:solidFill>
                <a:latin typeface="Arial" charset="0"/>
                <a:ea typeface="Arial" charset="0"/>
                <a:cs typeface="Arial" charset="0"/>
              </a:rPr>
              <a:t>Cognitive</a:t>
            </a:r>
            <a:r>
              <a:rPr lang="zh-CN" altLang="en-US" sz="2925" dirty="0">
                <a:solidFill>
                  <a:srgbClr val="C00000"/>
                </a:solidFill>
                <a:latin typeface="Arial" charset="0"/>
                <a:ea typeface="Arial" charset="0"/>
                <a:cs typeface="Arial" charset="0"/>
              </a:rPr>
              <a:t> </a:t>
            </a:r>
            <a:r>
              <a:rPr lang="en-US" altLang="zh-CN" sz="2925" dirty="0">
                <a:solidFill>
                  <a:srgbClr val="C00000"/>
                </a:solidFill>
                <a:latin typeface="Arial" charset="0"/>
                <a:ea typeface="Arial" charset="0"/>
                <a:cs typeface="Arial" charset="0"/>
              </a:rPr>
              <a:t>Graph</a:t>
            </a:r>
            <a:br>
              <a:rPr lang="en-US" altLang="zh-CN" sz="2925" dirty="0">
                <a:solidFill>
                  <a:srgbClr val="C00000"/>
                </a:solidFill>
                <a:latin typeface="Arial" charset="0"/>
                <a:ea typeface="Arial" charset="0"/>
                <a:cs typeface="Arial" charset="0"/>
              </a:rPr>
            </a:br>
            <a:r>
              <a:rPr lang="en-US" altLang="zh-CN" sz="2400" dirty="0">
                <a:solidFill>
                  <a:schemeClr val="tx1"/>
                </a:solidFill>
                <a:latin typeface="Arial" charset="0"/>
                <a:ea typeface="Arial" charset="0"/>
                <a:cs typeface="Arial" charset="0"/>
              </a:rPr>
              <a:t>—Trillion-scale common-sense knowledge graph</a:t>
            </a:r>
            <a:endParaRPr lang="zh-CN" altLang="en-US" sz="2000" dirty="0">
              <a:solidFill>
                <a:schemeClr val="tx1"/>
              </a:solidFill>
              <a:latin typeface="Helvetica Neue" charset="0"/>
              <a:ea typeface="Helvetica Neue" charset="0"/>
              <a:cs typeface="Helvetica Neue" charset="0"/>
            </a:endParaRPr>
          </a:p>
        </p:txBody>
      </p:sp>
      <p:pic>
        <p:nvPicPr>
          <p:cNvPr id="9" name="图片 26"/>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721650" y="2668417"/>
            <a:ext cx="760585" cy="785844"/>
          </a:xfrm>
          <a:prstGeom prst="rect">
            <a:avLst/>
          </a:prstGeom>
        </p:spPr>
      </p:pic>
      <p:sp>
        <p:nvSpPr>
          <p:cNvPr id="10" name="文本框 27"/>
          <p:cNvSpPr txBox="1"/>
          <p:nvPr/>
        </p:nvSpPr>
        <p:spPr>
          <a:xfrm>
            <a:off x="8337376" y="3591723"/>
            <a:ext cx="1536402" cy="617670"/>
          </a:xfrm>
          <a:prstGeom prst="rect">
            <a:avLst/>
          </a:prstGeom>
          <a:noFill/>
        </p:spPr>
        <p:txBody>
          <a:bodyPr wrap="square" rtlCol="0">
            <a:spAutoFit/>
          </a:bodyPr>
          <a:lstStyle/>
          <a:p>
            <a:pPr algn="ctr"/>
            <a:r>
              <a:rPr kumimoji="1" lang="en-US" altLang="zh-CN" sz="1138" dirty="0">
                <a:latin typeface="+mn-lt"/>
              </a:rPr>
              <a:t>Tim</a:t>
            </a:r>
            <a:r>
              <a:rPr kumimoji="1" lang="zh-CN" altLang="en-US" sz="1138" dirty="0">
                <a:latin typeface="+mn-lt"/>
              </a:rPr>
              <a:t> </a:t>
            </a:r>
            <a:r>
              <a:rPr kumimoji="1" lang="en-US" altLang="zh-CN" sz="1138" dirty="0">
                <a:latin typeface="+mn-lt"/>
              </a:rPr>
              <a:t>Berners</a:t>
            </a:r>
            <a:r>
              <a:rPr kumimoji="1" lang="zh-CN" altLang="en-US" sz="1138" dirty="0">
                <a:latin typeface="+mn-lt"/>
              </a:rPr>
              <a:t> </a:t>
            </a:r>
            <a:r>
              <a:rPr kumimoji="1" lang="en-US" altLang="zh-CN" sz="1138" dirty="0">
                <a:latin typeface="+mn-lt"/>
              </a:rPr>
              <a:t>Lee</a:t>
            </a:r>
          </a:p>
          <a:p>
            <a:pPr algn="ctr"/>
            <a:r>
              <a:rPr kumimoji="1" lang="en-US" altLang="zh-CN" sz="1138" dirty="0">
                <a:ea typeface="Microsoft YaHei" charset="-122"/>
                <a:cs typeface="Microsoft YaHei" charset="-122"/>
              </a:rPr>
              <a:t>Turing Award Winner</a:t>
            </a:r>
            <a:endParaRPr kumimoji="1" lang="zh-CN" altLang="en-US" sz="1138" dirty="0">
              <a:latin typeface="SimHei" charset="-122"/>
              <a:ea typeface="SimHei" charset="-122"/>
              <a:cs typeface="SimHei" charset="-122"/>
            </a:endParaRPr>
          </a:p>
        </p:txBody>
      </p:sp>
      <p:pic>
        <p:nvPicPr>
          <p:cNvPr id="11" name="Picture 10"/>
          <p:cNvPicPr>
            <a:picLocks noChangeAspect="1"/>
          </p:cNvPicPr>
          <p:nvPr/>
        </p:nvPicPr>
        <p:blipFill rotWithShape="1">
          <a:blip r:embed="rId3"/>
          <a:srcRect l="24064" r="11497" b="34820"/>
          <a:stretch/>
        </p:blipFill>
        <p:spPr>
          <a:xfrm>
            <a:off x="615180" y="2668417"/>
            <a:ext cx="703666" cy="867021"/>
          </a:xfrm>
          <a:prstGeom prst="rect">
            <a:avLst/>
          </a:prstGeom>
        </p:spPr>
      </p:pic>
      <p:sp>
        <p:nvSpPr>
          <p:cNvPr id="12" name="文本框 27"/>
          <p:cNvSpPr txBox="1"/>
          <p:nvPr/>
        </p:nvSpPr>
        <p:spPr>
          <a:xfrm>
            <a:off x="128464" y="3591723"/>
            <a:ext cx="1571006" cy="442557"/>
          </a:xfrm>
          <a:prstGeom prst="rect">
            <a:avLst/>
          </a:prstGeom>
          <a:noFill/>
        </p:spPr>
        <p:txBody>
          <a:bodyPr wrap="square" rtlCol="0">
            <a:spAutoFit/>
          </a:bodyPr>
          <a:lstStyle/>
          <a:p>
            <a:pPr algn="ctr"/>
            <a:r>
              <a:rPr kumimoji="1" lang="en-US" altLang="zh-CN" sz="1138" dirty="0">
                <a:latin typeface="+mn-lt"/>
              </a:rPr>
              <a:t>Edward</a:t>
            </a:r>
            <a:r>
              <a:rPr kumimoji="1" lang="zh-CN" altLang="en-US" sz="1138" dirty="0">
                <a:latin typeface="+mn-lt"/>
              </a:rPr>
              <a:t> </a:t>
            </a:r>
            <a:r>
              <a:rPr kumimoji="1" lang="en-US" altLang="zh-CN" sz="1138" dirty="0" err="1">
                <a:latin typeface="+mn-lt"/>
              </a:rPr>
              <a:t>Feigenbaum</a:t>
            </a:r>
            <a:endParaRPr kumimoji="1" lang="en-US" altLang="zh-CN" sz="1138" dirty="0">
              <a:latin typeface="+mn-lt"/>
            </a:endParaRPr>
          </a:p>
          <a:p>
            <a:pPr algn="ctr"/>
            <a:r>
              <a:rPr kumimoji="1" lang="en-US" altLang="zh-CN" sz="1138" dirty="0">
                <a:latin typeface="+mn-lt"/>
                <a:ea typeface="Microsoft YaHei" charset="-122"/>
                <a:cs typeface="Microsoft YaHei" charset="-122"/>
              </a:rPr>
              <a:t>Turing Award Winner</a:t>
            </a:r>
            <a:endParaRPr kumimoji="1" lang="zh-CN" altLang="en-US" dirty="0">
              <a:solidFill>
                <a:schemeClr val="tx1"/>
              </a:solidFill>
              <a:latin typeface="SimHei" charset="-122"/>
              <a:ea typeface="SimHei" charset="-122"/>
              <a:cs typeface="SimHei" charset="-122"/>
            </a:endParaRPr>
          </a:p>
        </p:txBody>
      </p:sp>
      <p:sp>
        <p:nvSpPr>
          <p:cNvPr id="13" name="Rectangle 6"/>
          <p:cNvSpPr>
            <a:spLocks noChangeArrowheads="1"/>
          </p:cNvSpPr>
          <p:nvPr/>
        </p:nvSpPr>
        <p:spPr bwMode="auto">
          <a:xfrm>
            <a:off x="1496577" y="5520045"/>
            <a:ext cx="5732597" cy="350037"/>
          </a:xfrm>
          <a:prstGeom prst="rect">
            <a:avLst/>
          </a:prstGeom>
          <a:noFill/>
          <a:ln w="9525">
            <a:noFill/>
            <a:miter lim="800000"/>
            <a:headEnd/>
            <a:tailEnd/>
          </a:ln>
        </p:spPr>
        <p:txBody>
          <a:bodyPr lIns="14625" rIns="14625" anchor="ctr"/>
          <a:lstStyle/>
          <a:p>
            <a:pPr>
              <a:lnSpc>
                <a:spcPct val="80000"/>
              </a:lnSpc>
            </a:pPr>
            <a:r>
              <a:rPr lang="zh-CN" altLang="en-US" dirty="0">
                <a:latin typeface="+mn-lt"/>
                <a:ea typeface="SimHei" charset="0"/>
                <a:cs typeface="SimHei" charset="0"/>
              </a:rPr>
              <a:t>*</a:t>
            </a:r>
            <a:r>
              <a:rPr lang="en-US" altLang="zh-CN" dirty="0">
                <a:latin typeface="+mn-lt"/>
                <a:ea typeface="SimHei" charset="0"/>
                <a:cs typeface="SimHei" charset="0"/>
              </a:rPr>
              <a:t> AI = Knowledge</a:t>
            </a:r>
            <a:r>
              <a:rPr lang="zh-CN" altLang="en-US" dirty="0">
                <a:solidFill>
                  <a:srgbClr val="C00000"/>
                </a:solidFill>
                <a:latin typeface="+mn-lt"/>
                <a:ea typeface="SimHei" charset="0"/>
                <a:cs typeface="SimHei" charset="0"/>
              </a:rPr>
              <a:t> </a:t>
            </a:r>
            <a:r>
              <a:rPr lang="en-US" altLang="zh-CN" dirty="0">
                <a:solidFill>
                  <a:srgbClr val="C00000"/>
                </a:solidFill>
                <a:latin typeface="+mn-lt"/>
                <a:ea typeface="SimHei" charset="0"/>
                <a:cs typeface="SimHei" charset="0"/>
              </a:rPr>
              <a:t>+</a:t>
            </a:r>
            <a:r>
              <a:rPr lang="zh-CN" altLang="en-US" dirty="0">
                <a:solidFill>
                  <a:srgbClr val="C00000"/>
                </a:solidFill>
                <a:latin typeface="+mn-lt"/>
                <a:ea typeface="SimHei" charset="0"/>
                <a:cs typeface="SimHei" charset="0"/>
              </a:rPr>
              <a:t> </a:t>
            </a:r>
            <a:r>
              <a:rPr lang="en-US" altLang="zh-CN" dirty="0">
                <a:solidFill>
                  <a:srgbClr val="C00000"/>
                </a:solidFill>
                <a:latin typeface="+mn-lt"/>
                <a:ea typeface="SimHei" charset="0"/>
                <a:cs typeface="SimHei" charset="0"/>
              </a:rPr>
              <a:t>Intelligence</a:t>
            </a:r>
          </a:p>
        </p:txBody>
      </p:sp>
      <p:sp>
        <p:nvSpPr>
          <p:cNvPr id="14" name="矩形 2"/>
          <p:cNvSpPr>
            <a:spLocks noChangeArrowheads="1"/>
          </p:cNvSpPr>
          <p:nvPr/>
        </p:nvSpPr>
        <p:spPr bwMode="auto">
          <a:xfrm>
            <a:off x="0" y="6521107"/>
            <a:ext cx="9489503" cy="299537"/>
          </a:xfrm>
          <a:prstGeom prst="rect">
            <a:avLst/>
          </a:prstGeom>
          <a:solidFill>
            <a:schemeClr val="bg1"/>
          </a:solidFill>
          <a:ln w="9525">
            <a:noFill/>
            <a:miter lim="800000"/>
            <a:headEnd/>
            <a:tailEnd/>
          </a:ln>
        </p:spPr>
        <p:txBody>
          <a:bodyPr wrap="square">
            <a:noAutofit/>
          </a:bodyPr>
          <a:lstStyle/>
          <a:p>
            <a:pPr marL="228600" indent="-228600">
              <a:spcAft>
                <a:spcPts val="488"/>
              </a:spcAft>
              <a:buFont typeface="+mj-lt"/>
              <a:buAutoNum type="arabicPeriod"/>
            </a:pPr>
            <a:r>
              <a:rPr lang="en-US" altLang="zh-CN" sz="1100" dirty="0">
                <a:latin typeface="Helvetica Neue" charset="0"/>
                <a:ea typeface="Helvetica Neue" charset="0"/>
                <a:cs typeface="Helvetica Neue" charset="0"/>
              </a:rPr>
              <a:t>J. Tang, J. Zhang, L. Yao, J. Li, L. Zhang, and Z. Su. </a:t>
            </a:r>
            <a:r>
              <a:rPr lang="en-US" altLang="zh-CN" sz="1100" dirty="0" err="1">
                <a:latin typeface="Helvetica Neue" charset="0"/>
                <a:ea typeface="Helvetica Neue" charset="0"/>
                <a:cs typeface="Helvetica Neue" charset="0"/>
              </a:rPr>
              <a:t>ArnetMiner</a:t>
            </a:r>
            <a:r>
              <a:rPr lang="en-US" altLang="zh-CN" sz="1100" dirty="0">
                <a:latin typeface="Helvetica Neue" charset="0"/>
                <a:ea typeface="Helvetica Neue" charset="0"/>
                <a:cs typeface="Helvetica Neue" charset="0"/>
              </a:rPr>
              <a:t>: Extraction and Mining of Academic Social Networks. KDD’08. pp.990-998.</a:t>
            </a:r>
            <a:endParaRPr lang="zh-CN" altLang="en-US" sz="1100" dirty="0">
              <a:latin typeface="Helvetica Neue" charset="0"/>
              <a:ea typeface="Helvetica Neue" charset="0"/>
              <a:cs typeface="Helvetica Neue" charset="0"/>
            </a:endParaRPr>
          </a:p>
        </p:txBody>
      </p:sp>
      <p:sp>
        <p:nvSpPr>
          <p:cNvPr id="15" name="矩形 32"/>
          <p:cNvSpPr/>
          <p:nvPr/>
        </p:nvSpPr>
        <p:spPr>
          <a:xfrm>
            <a:off x="1618129" y="4394357"/>
            <a:ext cx="1842955" cy="474663"/>
          </a:xfrm>
          <a:prstGeom prst="rect">
            <a:avLst/>
          </a:prstGeom>
          <a:solidFill>
            <a:srgbClr val="BFEEFC"/>
          </a:solidFill>
          <a:ln w="22225">
            <a:solidFill>
              <a:srgbClr val="0087C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275" dirty="0">
                <a:solidFill>
                  <a:schemeClr val="tx1"/>
                </a:solidFill>
                <a:ea typeface="SimHei" charset="-122"/>
                <a:cs typeface="SimHei" charset="-122"/>
              </a:rPr>
              <a:t>Big Data</a:t>
            </a:r>
            <a:endParaRPr lang="zh-CN" altLang="en-US" sz="2275" dirty="0">
              <a:solidFill>
                <a:schemeClr val="tx1"/>
              </a:solidFill>
              <a:ea typeface="SimHei" charset="-122"/>
              <a:cs typeface="SimHei" charset="-122"/>
            </a:endParaRPr>
          </a:p>
        </p:txBody>
      </p:sp>
      <p:sp>
        <p:nvSpPr>
          <p:cNvPr id="16" name="矩形 32"/>
          <p:cNvSpPr/>
          <p:nvPr/>
        </p:nvSpPr>
        <p:spPr>
          <a:xfrm>
            <a:off x="4060776" y="4394357"/>
            <a:ext cx="1842955" cy="474663"/>
          </a:xfrm>
          <a:prstGeom prst="rect">
            <a:avLst/>
          </a:prstGeom>
          <a:solidFill>
            <a:srgbClr val="BFEEFC"/>
          </a:solidFill>
          <a:ln w="22225">
            <a:solidFill>
              <a:srgbClr val="0087C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275" dirty="0">
                <a:solidFill>
                  <a:schemeClr val="tx1"/>
                </a:solidFill>
                <a:ea typeface="SimHei" charset="-122"/>
                <a:cs typeface="SimHei" charset="-122"/>
              </a:rPr>
              <a:t>Knowledge</a:t>
            </a:r>
            <a:endParaRPr lang="zh-CN" altLang="en-US" sz="2275" dirty="0">
              <a:solidFill>
                <a:schemeClr val="tx1"/>
              </a:solidFill>
              <a:ea typeface="SimHei" charset="-122"/>
              <a:cs typeface="SimHei" charset="-122"/>
            </a:endParaRPr>
          </a:p>
        </p:txBody>
      </p:sp>
      <p:sp>
        <p:nvSpPr>
          <p:cNvPr id="17" name="矩形 32"/>
          <p:cNvSpPr/>
          <p:nvPr/>
        </p:nvSpPr>
        <p:spPr>
          <a:xfrm>
            <a:off x="6503422" y="4394357"/>
            <a:ext cx="1842955" cy="474663"/>
          </a:xfrm>
          <a:prstGeom prst="rect">
            <a:avLst/>
          </a:prstGeom>
          <a:solidFill>
            <a:srgbClr val="BFEEFC"/>
          </a:solidFill>
          <a:ln w="22225">
            <a:solidFill>
              <a:srgbClr val="0087C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275" dirty="0">
                <a:solidFill>
                  <a:schemeClr val="tx1"/>
                </a:solidFill>
                <a:ea typeface="SimHei" charset="-122"/>
                <a:cs typeface="SimHei" charset="-122"/>
              </a:rPr>
              <a:t>Intelligence</a:t>
            </a:r>
            <a:endParaRPr lang="zh-CN" altLang="en-US" sz="2275" dirty="0">
              <a:solidFill>
                <a:schemeClr val="tx1"/>
              </a:solidFill>
              <a:ea typeface="SimHei" charset="-122"/>
              <a:cs typeface="SimHei" charset="-122"/>
            </a:endParaRPr>
          </a:p>
        </p:txBody>
      </p:sp>
      <p:sp>
        <p:nvSpPr>
          <p:cNvPr id="18" name="Down Arrow 17"/>
          <p:cNvSpPr/>
          <p:nvPr/>
        </p:nvSpPr>
        <p:spPr>
          <a:xfrm rot="16200000">
            <a:off x="3639582" y="4420634"/>
            <a:ext cx="321785" cy="386246"/>
          </a:xfrm>
          <a:prstGeom prst="downArrow">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Neue" charset="0"/>
              <a:ea typeface="Helvetica Neue" charset="0"/>
              <a:cs typeface="Helvetica Neue" charset="0"/>
            </a:endParaRPr>
          </a:p>
        </p:txBody>
      </p:sp>
      <p:sp>
        <p:nvSpPr>
          <p:cNvPr id="19" name="Down Arrow 4"/>
          <p:cNvSpPr/>
          <p:nvPr/>
        </p:nvSpPr>
        <p:spPr>
          <a:xfrm rot="16200000">
            <a:off x="6057311" y="4420634"/>
            <a:ext cx="321785" cy="386246"/>
          </a:xfrm>
          <a:prstGeom prst="downArrow">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Neue" charset="0"/>
              <a:ea typeface="Helvetica Neue" charset="0"/>
              <a:cs typeface="Helvetica Neue" charset="0"/>
            </a:endParaRPr>
          </a:p>
        </p:txBody>
      </p:sp>
    </p:spTree>
    <p:extLst>
      <p:ext uri="{BB962C8B-B14F-4D97-AF65-F5344CB8AC3E}">
        <p14:creationId xmlns:p14="http://schemas.microsoft.com/office/powerpoint/2010/main" val="34432735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0F9C6-17F9-1045-A6EE-67BC28BEDDAA}"/>
              </a:ext>
            </a:extLst>
          </p:cNvPr>
          <p:cNvSpPr>
            <a:spLocks noGrp="1"/>
          </p:cNvSpPr>
          <p:nvPr>
            <p:ph type="title"/>
          </p:nvPr>
        </p:nvSpPr>
        <p:spPr/>
        <p:txBody>
          <a:bodyPr/>
          <a:lstStyle/>
          <a:p>
            <a:r>
              <a:rPr lang="en-US" altLang="zh-CN" dirty="0" err="1"/>
              <a:t>CogDL</a:t>
            </a:r>
            <a:r>
              <a:rPr lang="en-US" altLang="zh-CN" dirty="0"/>
              <a:t>: Cognitive</a:t>
            </a:r>
            <a:r>
              <a:rPr lang="en-US" dirty="0"/>
              <a:t> Graph Toolkit</a:t>
            </a:r>
            <a:br>
              <a:rPr lang="en-US" dirty="0"/>
            </a:br>
            <a:r>
              <a:rPr lang="en-US" sz="2400" dirty="0">
                <a:hlinkClick r:id="rId2"/>
              </a:rPr>
              <a:t>http://keg.cs.tsinghua.edu.cn/cogdl</a:t>
            </a:r>
            <a:endParaRPr lang="en-US" dirty="0"/>
          </a:p>
        </p:txBody>
      </p:sp>
      <p:sp>
        <p:nvSpPr>
          <p:cNvPr id="3" name="Content Placeholder 2">
            <a:extLst>
              <a:ext uri="{FF2B5EF4-FFF2-40B4-BE49-F238E27FC236}">
                <a16:creationId xmlns:a16="http://schemas.microsoft.com/office/drawing/2014/main" id="{BDB675AF-1AF0-C942-9C11-20799707DC17}"/>
              </a:ext>
            </a:extLst>
          </p:cNvPr>
          <p:cNvSpPr>
            <a:spLocks noGrp="1"/>
          </p:cNvSpPr>
          <p:nvPr>
            <p:ph idx="1"/>
          </p:nvPr>
        </p:nvSpPr>
        <p:spPr/>
        <p:txBody>
          <a:bodyPr/>
          <a:lstStyle/>
          <a:p>
            <a:endParaRPr lang="en-US"/>
          </a:p>
        </p:txBody>
      </p:sp>
      <p:pic>
        <p:nvPicPr>
          <p:cNvPr id="1026" name="Picture 2" descr="https://lh6.googleusercontent.com/OU5v6NO-VY1ISQ3PA1Ugy8jnis-ob0ZikV3ghChc3qN7TYl7uEjezFkiLii1lNmoejltzmn9ZjUHW7oTdYkYGCA3SHvl97OsTUEpvH8FVmJpCbV9Kz2Wk6IkvSxTKGWx_8r-o8UG">
            <a:extLst>
              <a:ext uri="{FF2B5EF4-FFF2-40B4-BE49-F238E27FC236}">
                <a16:creationId xmlns:a16="http://schemas.microsoft.com/office/drawing/2014/main" id="{7426B626-A60B-0A4D-B16D-CB95885BAC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91" y="1124744"/>
            <a:ext cx="9832109" cy="5499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8476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6F8F-22C5-DB44-8CC2-46426D47AC4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A9E9CA7-D744-9649-82A8-7228B59C7D4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05B9B20-D510-7F40-BE68-C68E2976DBE9}"/>
              </a:ext>
            </a:extLst>
          </p:cNvPr>
          <p:cNvPicPr>
            <a:picLocks noChangeAspect="1"/>
          </p:cNvPicPr>
          <p:nvPr/>
        </p:nvPicPr>
        <p:blipFill>
          <a:blip r:embed="rId2"/>
          <a:stretch>
            <a:fillRect/>
          </a:stretch>
        </p:blipFill>
        <p:spPr>
          <a:xfrm>
            <a:off x="0" y="634159"/>
            <a:ext cx="9906000" cy="5589681"/>
          </a:xfrm>
          <a:prstGeom prst="rect">
            <a:avLst/>
          </a:prstGeom>
        </p:spPr>
      </p:pic>
      <p:sp>
        <p:nvSpPr>
          <p:cNvPr id="5" name="Rectangle 4">
            <a:extLst>
              <a:ext uri="{FF2B5EF4-FFF2-40B4-BE49-F238E27FC236}">
                <a16:creationId xmlns:a16="http://schemas.microsoft.com/office/drawing/2014/main" id="{CF2519C2-CB3A-7A4D-9BB9-6457875FD6A7}"/>
              </a:ext>
            </a:extLst>
          </p:cNvPr>
          <p:cNvSpPr/>
          <p:nvPr/>
        </p:nvSpPr>
        <p:spPr>
          <a:xfrm>
            <a:off x="67367" y="6551766"/>
            <a:ext cx="9782177" cy="261610"/>
          </a:xfrm>
          <a:prstGeom prst="rect">
            <a:avLst/>
          </a:prstGeom>
        </p:spPr>
        <p:txBody>
          <a:bodyPr wrap="square">
            <a:spAutoFit/>
          </a:bodyPr>
          <a:lstStyle/>
          <a:p>
            <a:pPr marL="185738" indent="-185738">
              <a:buFont typeface="+mj-lt"/>
              <a:buAutoNum type="arabicPeriod"/>
            </a:pPr>
            <a:r>
              <a:rPr lang="en-US" sz="1100" dirty="0">
                <a:latin typeface="Times New Roman" charset="0"/>
                <a:ea typeface="Times New Roman" charset="0"/>
                <a:cs typeface="Times New Roman" charset="0"/>
              </a:rPr>
              <a:t>From </a:t>
            </a:r>
            <a:r>
              <a:rPr lang="en-US" sz="1100" dirty="0" err="1">
                <a:latin typeface="Times New Roman" charset="0"/>
                <a:ea typeface="Times New Roman" charset="0"/>
                <a:cs typeface="Times New Roman" charset="0"/>
              </a:rPr>
              <a:t>Bengio’s</a:t>
            </a:r>
            <a:r>
              <a:rPr lang="en-US" sz="1100" dirty="0">
                <a:latin typeface="Times New Roman" charset="0"/>
                <a:ea typeface="Times New Roman" charset="0"/>
                <a:cs typeface="Times New Roman" charset="0"/>
              </a:rPr>
              <a:t> NIPS’2019 Keynote</a:t>
            </a:r>
            <a:endParaRPr lang="en-US" sz="1100" b="1" dirty="0">
              <a:latin typeface="Times New Roman" charset="0"/>
              <a:ea typeface="Times New Roman" charset="0"/>
              <a:cs typeface="Times New Roman" charset="0"/>
            </a:endParaRPr>
          </a:p>
        </p:txBody>
      </p:sp>
    </p:spTree>
    <p:extLst>
      <p:ext uri="{BB962C8B-B14F-4D97-AF65-F5344CB8AC3E}">
        <p14:creationId xmlns:p14="http://schemas.microsoft.com/office/powerpoint/2010/main" val="22492926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8731A-7682-E247-B576-9097E4AFF2F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510DC94-9384-8C43-8750-071E00F22F6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59C8503-E131-A448-8A80-0102CC48FF9E}"/>
              </a:ext>
            </a:extLst>
          </p:cNvPr>
          <p:cNvPicPr>
            <a:picLocks noChangeAspect="1"/>
          </p:cNvPicPr>
          <p:nvPr/>
        </p:nvPicPr>
        <p:blipFill>
          <a:blip r:embed="rId2"/>
          <a:stretch>
            <a:fillRect/>
          </a:stretch>
        </p:blipFill>
        <p:spPr>
          <a:xfrm>
            <a:off x="0" y="647628"/>
            <a:ext cx="9906000" cy="5562744"/>
          </a:xfrm>
          <a:prstGeom prst="rect">
            <a:avLst/>
          </a:prstGeom>
        </p:spPr>
      </p:pic>
      <p:sp>
        <p:nvSpPr>
          <p:cNvPr id="5" name="Rectangle 4">
            <a:extLst>
              <a:ext uri="{FF2B5EF4-FFF2-40B4-BE49-F238E27FC236}">
                <a16:creationId xmlns:a16="http://schemas.microsoft.com/office/drawing/2014/main" id="{0B6D64F6-6995-9940-A426-E585F97C2DC9}"/>
              </a:ext>
            </a:extLst>
          </p:cNvPr>
          <p:cNvSpPr/>
          <p:nvPr/>
        </p:nvSpPr>
        <p:spPr>
          <a:xfrm>
            <a:off x="67367" y="6551766"/>
            <a:ext cx="9782177" cy="261610"/>
          </a:xfrm>
          <a:prstGeom prst="rect">
            <a:avLst/>
          </a:prstGeom>
        </p:spPr>
        <p:txBody>
          <a:bodyPr wrap="square">
            <a:spAutoFit/>
          </a:bodyPr>
          <a:lstStyle/>
          <a:p>
            <a:pPr marL="185738" indent="-185738">
              <a:buFont typeface="+mj-lt"/>
              <a:buAutoNum type="arabicPeriod"/>
            </a:pPr>
            <a:r>
              <a:rPr lang="en-US" sz="1100" dirty="0">
                <a:latin typeface="Times New Roman" charset="0"/>
                <a:ea typeface="Times New Roman" charset="0"/>
                <a:cs typeface="Times New Roman" charset="0"/>
              </a:rPr>
              <a:t>From </a:t>
            </a:r>
            <a:r>
              <a:rPr lang="en-US" sz="1100" dirty="0" err="1">
                <a:latin typeface="Times New Roman" charset="0"/>
                <a:ea typeface="Times New Roman" charset="0"/>
                <a:cs typeface="Times New Roman" charset="0"/>
              </a:rPr>
              <a:t>Bengio’s</a:t>
            </a:r>
            <a:r>
              <a:rPr lang="en-US" sz="1100" dirty="0">
                <a:latin typeface="Times New Roman" charset="0"/>
                <a:ea typeface="Times New Roman" charset="0"/>
                <a:cs typeface="Times New Roman" charset="0"/>
              </a:rPr>
              <a:t> NIPS’2019 Keynote</a:t>
            </a:r>
            <a:endParaRPr lang="en-US" sz="1100" b="1" dirty="0">
              <a:latin typeface="Times New Roman" charset="0"/>
              <a:ea typeface="Times New Roman" charset="0"/>
              <a:cs typeface="Times New Roman" charset="0"/>
            </a:endParaRPr>
          </a:p>
        </p:txBody>
      </p:sp>
    </p:spTree>
    <p:extLst>
      <p:ext uri="{BB962C8B-B14F-4D97-AF65-F5344CB8AC3E}">
        <p14:creationId xmlns:p14="http://schemas.microsoft.com/office/powerpoint/2010/main" val="7877217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8AB83BD3-2F50-D74E-B084-062454A5C440}"/>
              </a:ext>
            </a:extLst>
          </p:cNvPr>
          <p:cNvSpPr>
            <a:spLocks noGrp="1"/>
          </p:cNvSpPr>
          <p:nvPr>
            <p:ph type="subTitle" idx="1"/>
          </p:nvPr>
        </p:nvSpPr>
        <p:spPr/>
        <p:txBody>
          <a:bodyPr/>
          <a:lstStyle/>
          <a:p>
            <a:endParaRPr lang="en-US"/>
          </a:p>
        </p:txBody>
      </p:sp>
      <p:sp>
        <p:nvSpPr>
          <p:cNvPr id="4" name="Title 3">
            <a:extLst>
              <a:ext uri="{FF2B5EF4-FFF2-40B4-BE49-F238E27FC236}">
                <a16:creationId xmlns:a16="http://schemas.microsoft.com/office/drawing/2014/main" id="{F3D7985A-648B-E34C-9A6B-54E57D5699E5}"/>
              </a:ext>
            </a:extLst>
          </p:cNvPr>
          <p:cNvSpPr>
            <a:spLocks noGrp="1"/>
          </p:cNvSpPr>
          <p:nvPr>
            <p:ph type="ctrTitle"/>
          </p:nvPr>
        </p:nvSpPr>
        <p:spPr/>
        <p:txBody>
          <a:bodyPr/>
          <a:lstStyle/>
          <a:p>
            <a:r>
              <a:rPr lang="en-US" dirty="0"/>
              <a:t>I am going to conclude…</a:t>
            </a:r>
          </a:p>
        </p:txBody>
      </p:sp>
    </p:spTree>
    <p:extLst>
      <p:ext uri="{BB962C8B-B14F-4D97-AF65-F5344CB8AC3E}">
        <p14:creationId xmlns:p14="http://schemas.microsoft.com/office/powerpoint/2010/main" val="5084954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Rectangle 2"/>
          <p:cNvSpPr>
            <a:spLocks noGrp="1" noChangeArrowheads="1"/>
          </p:cNvSpPr>
          <p:nvPr>
            <p:ph type="title"/>
          </p:nvPr>
        </p:nvSpPr>
        <p:spPr/>
        <p:txBody>
          <a:bodyPr/>
          <a:lstStyle/>
          <a:p>
            <a: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altLang="zh-CN" dirty="0"/>
              <a:t>Overview of Class</a:t>
            </a:r>
          </a:p>
        </p:txBody>
      </p:sp>
      <p:sp>
        <p:nvSpPr>
          <p:cNvPr id="20" name="内容占位符 19"/>
          <p:cNvSpPr>
            <a:spLocks noGrp="1"/>
          </p:cNvSpPr>
          <p:nvPr>
            <p:ph idx="1"/>
          </p:nvPr>
        </p:nvSpPr>
        <p:spPr>
          <a:xfrm>
            <a:off x="632520" y="1124744"/>
            <a:ext cx="8857555" cy="5616624"/>
          </a:xfrm>
        </p:spPr>
        <p:txBody>
          <a:bodyPr/>
          <a:lstStyle/>
          <a:p>
            <a:pPr>
              <a:buFont typeface="+mj-lt"/>
              <a:buAutoNum type="arabicPeriod"/>
            </a:pPr>
            <a:r>
              <a:rPr lang="en-US" altLang="zh-CN" sz="1800" dirty="0"/>
              <a:t>Introduction</a:t>
            </a:r>
          </a:p>
          <a:p>
            <a:pPr>
              <a:buFont typeface="+mj-lt"/>
              <a:buAutoNum type="arabicPeriod"/>
            </a:pPr>
            <a:r>
              <a:rPr lang="en-US" altLang="zh-CN" sz="1800" dirty="0"/>
              <a:t>Support Vector Machines</a:t>
            </a:r>
          </a:p>
          <a:p>
            <a:pPr>
              <a:buFont typeface="+mj-lt"/>
              <a:buAutoNum type="arabicPeriod"/>
            </a:pPr>
            <a:r>
              <a:rPr lang="en-US" altLang="zh-CN" sz="1800" dirty="0"/>
              <a:t>NB &amp; LR</a:t>
            </a:r>
          </a:p>
          <a:p>
            <a:pPr>
              <a:buFont typeface="+mj-lt"/>
              <a:buAutoNum type="arabicPeriod"/>
            </a:pPr>
            <a:r>
              <a:rPr lang="en-US" altLang="zh-CN" sz="1800" dirty="0"/>
              <a:t>Clustering</a:t>
            </a:r>
          </a:p>
          <a:p>
            <a:pPr>
              <a:buFont typeface="+mj-lt"/>
              <a:buAutoNum type="arabicPeriod"/>
            </a:pPr>
            <a:r>
              <a:rPr lang="en-US" altLang="zh-CN" sz="1800" dirty="0"/>
              <a:t>Dimension Reduction </a:t>
            </a:r>
          </a:p>
          <a:p>
            <a:pPr>
              <a:buFont typeface="+mj-lt"/>
              <a:buAutoNum type="arabicPeriod"/>
            </a:pPr>
            <a:r>
              <a:rPr lang="en-US" altLang="zh-CN" sz="1800" dirty="0"/>
              <a:t>Learning Theory</a:t>
            </a:r>
          </a:p>
          <a:p>
            <a:pPr>
              <a:buFont typeface="+mj-lt"/>
              <a:buAutoNum type="arabicPeriod"/>
            </a:pPr>
            <a:r>
              <a:rPr lang="en-US" altLang="zh-CN" sz="1800" dirty="0"/>
              <a:t>Reinforcement Learning</a:t>
            </a:r>
          </a:p>
          <a:p>
            <a:pPr>
              <a:buFont typeface="+mj-lt"/>
              <a:buAutoNum type="arabicPeriod"/>
            </a:pPr>
            <a:r>
              <a:rPr lang="en-US" altLang="zh-CN" sz="1800" dirty="0"/>
              <a:t>Deep Generative Models for Text Generation</a:t>
            </a:r>
          </a:p>
          <a:p>
            <a:pPr>
              <a:buFont typeface="+mj-lt"/>
              <a:buAutoNum type="arabicPeriod"/>
            </a:pPr>
            <a:r>
              <a:rPr lang="en-US" altLang="zh-CN" sz="1800" dirty="0"/>
              <a:t>Deep Forward Networks</a:t>
            </a:r>
          </a:p>
          <a:p>
            <a:pPr>
              <a:buFont typeface="+mj-lt"/>
              <a:buAutoNum type="arabicPeriod"/>
            </a:pPr>
            <a:r>
              <a:rPr lang="en-US" altLang="zh-CN" sz="1800" dirty="0"/>
              <a:t>Convolutional Networks</a:t>
            </a:r>
          </a:p>
          <a:p>
            <a:pPr>
              <a:buFont typeface="+mj-lt"/>
              <a:buAutoNum type="arabicPeriod"/>
            </a:pPr>
            <a:r>
              <a:rPr lang="en-US" altLang="zh-CN" sz="1800" dirty="0"/>
              <a:t>Autoencoders + Sequential Neural Networks</a:t>
            </a:r>
          </a:p>
          <a:p>
            <a:pPr>
              <a:buFont typeface="+mj-lt"/>
              <a:buAutoNum type="arabicPeriod"/>
            </a:pPr>
            <a:r>
              <a:rPr lang="en-US" altLang="zh-CN" sz="1800" dirty="0">
                <a:solidFill>
                  <a:srgbClr val="C00000"/>
                </a:solidFill>
              </a:rPr>
              <a:t>Invited Talk: Lei Li (</a:t>
            </a:r>
            <a:r>
              <a:rPr lang="en-US" altLang="zh-CN" sz="1800" dirty="0" err="1">
                <a:solidFill>
                  <a:srgbClr val="C00000"/>
                </a:solidFill>
              </a:rPr>
              <a:t>ByteDance</a:t>
            </a:r>
            <a:r>
              <a:rPr lang="en-US" altLang="zh-CN" sz="1800" dirty="0">
                <a:solidFill>
                  <a:srgbClr val="C00000"/>
                </a:solidFill>
              </a:rPr>
              <a:t>)</a:t>
            </a:r>
          </a:p>
          <a:p>
            <a:pPr>
              <a:buFont typeface="+mj-lt"/>
              <a:buAutoNum type="arabicPeriod"/>
            </a:pPr>
            <a:r>
              <a:rPr lang="en-US" altLang="zh-CN" sz="1800" dirty="0"/>
              <a:t>Network Embedding + GNN</a:t>
            </a:r>
          </a:p>
          <a:p>
            <a:pPr>
              <a:buFont typeface="+mj-lt"/>
              <a:buAutoNum type="arabicPeriod"/>
            </a:pPr>
            <a:r>
              <a:rPr lang="en-US" altLang="zh-CN" sz="1800" dirty="0"/>
              <a:t>GAN + Adversarial Learning</a:t>
            </a:r>
          </a:p>
          <a:p>
            <a:pPr>
              <a:buFont typeface="+mj-lt"/>
              <a:buAutoNum type="arabicPeriod"/>
            </a:pPr>
            <a:r>
              <a:rPr lang="en-US" altLang="zh-CN" sz="1800" dirty="0"/>
              <a:t>Reinforcement Learning</a:t>
            </a:r>
          </a:p>
          <a:p>
            <a:pPr>
              <a:buFont typeface="+mj-lt"/>
              <a:buAutoNum type="arabicPeriod"/>
            </a:pPr>
            <a:r>
              <a:rPr lang="en-US" altLang="zh-CN" sz="1800" dirty="0"/>
              <a:t>Cognitive Graph: DL from system 1 to system 2</a:t>
            </a:r>
          </a:p>
        </p:txBody>
      </p:sp>
    </p:spTree>
    <p:extLst>
      <p:ext uri="{BB962C8B-B14F-4D97-AF65-F5344CB8AC3E}">
        <p14:creationId xmlns:p14="http://schemas.microsoft.com/office/powerpoint/2010/main" val="1633148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Multi-hop</a:t>
            </a:r>
            <a:r>
              <a:rPr lang="zh-CN" altLang="en-US" dirty="0"/>
              <a:t> </a:t>
            </a:r>
            <a:r>
              <a:rPr lang="en-US" altLang="zh-CN" dirty="0"/>
              <a:t>QA</a:t>
            </a:r>
            <a:endParaRPr lang="en-US" dirty="0"/>
          </a:p>
        </p:txBody>
      </p:sp>
      <p:pic>
        <p:nvPicPr>
          <p:cNvPr id="7" name="Content Placeholder 6"/>
          <p:cNvPicPr>
            <a:picLocks noGrp="1" noChangeAspect="1"/>
          </p:cNvPicPr>
          <p:nvPr>
            <p:ph idx="1"/>
          </p:nvPr>
        </p:nvPicPr>
        <p:blipFill rotWithShape="1">
          <a:blip r:embed="rId2">
            <a:extLst>
              <a:ext uri="{28A0092B-C50C-407E-A947-70E740481C1C}">
                <a14:useLocalDpi xmlns:a14="http://schemas.microsoft.com/office/drawing/2010/main" val="0"/>
              </a:ext>
            </a:extLst>
          </a:blip>
          <a:srcRect l="9877" t="1745" r="12616" b="87797"/>
          <a:stretch/>
        </p:blipFill>
        <p:spPr>
          <a:xfrm>
            <a:off x="745142" y="1124794"/>
            <a:ext cx="8216652" cy="768743"/>
          </a:xfrm>
          <a:prstGeom prst="rect">
            <a:avLst/>
          </a:prstGeom>
        </p:spPr>
      </p:pic>
      <p:sp>
        <p:nvSpPr>
          <p:cNvPr id="9" name="Folded Corner 8"/>
          <p:cNvSpPr/>
          <p:nvPr/>
        </p:nvSpPr>
        <p:spPr>
          <a:xfrm>
            <a:off x="1339973" y="2251056"/>
            <a:ext cx="1545579" cy="1910624"/>
          </a:xfrm>
          <a:prstGeom prst="foldedCorner">
            <a:avLst/>
          </a:prstGeom>
          <a:effectLst>
            <a:outerShdw blurRad="50800" dist="762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CN" sz="1050" dirty="0">
              <a:solidFill>
                <a:sysClr val="windowText" lastClr="000000"/>
              </a:solidFill>
            </a:endParaRPr>
          </a:p>
        </p:txBody>
      </p:sp>
      <p:grpSp>
        <p:nvGrpSpPr>
          <p:cNvPr id="14" name="Group 13"/>
          <p:cNvGrpSpPr/>
          <p:nvPr/>
        </p:nvGrpSpPr>
        <p:grpSpPr>
          <a:xfrm>
            <a:off x="6563521" y="3953126"/>
            <a:ext cx="2411222" cy="2339134"/>
            <a:chOff x="5071685" y="3193064"/>
            <a:chExt cx="1392502" cy="1520546"/>
          </a:xfrm>
        </p:grpSpPr>
        <p:sp>
          <p:nvSpPr>
            <p:cNvPr id="10" name="Rectangle 9"/>
            <p:cNvSpPr/>
            <p:nvPr/>
          </p:nvSpPr>
          <p:spPr>
            <a:xfrm>
              <a:off x="5485052" y="3193064"/>
              <a:ext cx="979135" cy="1215746"/>
            </a:xfrm>
            <a:prstGeom prst="rect">
              <a:avLst/>
            </a:prstGeom>
            <a:effectLst>
              <a:outerShdw blurRad="50800" dist="762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p:cNvSpPr/>
            <p:nvPr/>
          </p:nvSpPr>
          <p:spPr>
            <a:xfrm>
              <a:off x="5278368" y="3345464"/>
              <a:ext cx="979135" cy="1215746"/>
            </a:xfrm>
            <a:prstGeom prst="rect">
              <a:avLst/>
            </a:prstGeom>
            <a:effectLst>
              <a:outerShdw blurRad="50800" dist="762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Folded Corner 11"/>
            <p:cNvSpPr/>
            <p:nvPr/>
          </p:nvSpPr>
          <p:spPr>
            <a:xfrm>
              <a:off x="5071685" y="3497864"/>
              <a:ext cx="979135" cy="1215746"/>
            </a:xfrm>
            <a:prstGeom prst="foldedCorner">
              <a:avLst/>
            </a:prstGeom>
            <a:effectLst>
              <a:outerShdw blurRad="50800" dist="762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
        <p:nvSpPr>
          <p:cNvPr id="16" name="TextBox 15"/>
          <p:cNvSpPr txBox="1"/>
          <p:nvPr/>
        </p:nvSpPr>
        <p:spPr>
          <a:xfrm>
            <a:off x="1422917" y="2672045"/>
            <a:ext cx="1420152" cy="1338828"/>
          </a:xfrm>
          <a:prstGeom prst="rect">
            <a:avLst/>
          </a:prstGeom>
          <a:noFill/>
        </p:spPr>
        <p:txBody>
          <a:bodyPr wrap="square" rtlCol="0">
            <a:spAutoFit/>
          </a:bodyPr>
          <a:lstStyle/>
          <a:p>
            <a:r>
              <a:rPr lang="en-US" sz="900" dirty="0"/>
              <a:t>The Quality Cafe is a now-defunct diner in Los Angeles, California. The restaurant has appeared as a location featured in a number of Hollywood films, including Old School, Gone in 60 Seconds, ...</a:t>
            </a:r>
          </a:p>
        </p:txBody>
      </p:sp>
      <p:sp>
        <p:nvSpPr>
          <p:cNvPr id="17" name="TextBox 16"/>
          <p:cNvSpPr txBox="1"/>
          <p:nvPr/>
        </p:nvSpPr>
        <p:spPr>
          <a:xfrm>
            <a:off x="1382458" y="2275332"/>
            <a:ext cx="1503095" cy="369332"/>
          </a:xfrm>
          <a:prstGeom prst="rect">
            <a:avLst/>
          </a:prstGeom>
          <a:noFill/>
        </p:spPr>
        <p:txBody>
          <a:bodyPr wrap="square" rtlCol="0">
            <a:spAutoFit/>
          </a:bodyPr>
          <a:lstStyle/>
          <a:p>
            <a:pPr algn="ctr"/>
            <a:r>
              <a:rPr lang="en-US" dirty="0"/>
              <a:t>Quality Ca</a:t>
            </a:r>
            <a:r>
              <a:rPr lang="en-US" altLang="zh-CN" dirty="0"/>
              <a:t>fé</a:t>
            </a:r>
          </a:p>
        </p:txBody>
      </p:sp>
      <p:sp>
        <p:nvSpPr>
          <p:cNvPr id="19" name="Folded Corner 18"/>
          <p:cNvSpPr/>
          <p:nvPr/>
        </p:nvSpPr>
        <p:spPr>
          <a:xfrm>
            <a:off x="3343788" y="2273700"/>
            <a:ext cx="1586040" cy="1910624"/>
          </a:xfrm>
          <a:prstGeom prst="foldedCorner">
            <a:avLst/>
          </a:prstGeom>
          <a:effectLst>
            <a:outerShdw blurRad="50800" dist="762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CN" sz="1050" dirty="0">
              <a:solidFill>
                <a:sysClr val="windowText" lastClr="000000"/>
              </a:solidFill>
            </a:endParaRPr>
          </a:p>
        </p:txBody>
      </p:sp>
      <p:sp>
        <p:nvSpPr>
          <p:cNvPr id="20" name="TextBox 19"/>
          <p:cNvSpPr txBox="1"/>
          <p:nvPr/>
        </p:nvSpPr>
        <p:spPr>
          <a:xfrm>
            <a:off x="3426732" y="2694690"/>
            <a:ext cx="1420152" cy="1200329"/>
          </a:xfrm>
          <a:prstGeom prst="rect">
            <a:avLst/>
          </a:prstGeom>
          <a:noFill/>
        </p:spPr>
        <p:txBody>
          <a:bodyPr wrap="square" rtlCol="0">
            <a:spAutoFit/>
          </a:bodyPr>
          <a:lstStyle/>
          <a:p>
            <a:r>
              <a:rPr lang="en-US" sz="900" dirty="0"/>
              <a:t>Los Angeles is the most populous city in California, the second most populous city in the United States, after New York City, and the third most populous city in North America.</a:t>
            </a:r>
          </a:p>
        </p:txBody>
      </p:sp>
      <p:sp>
        <p:nvSpPr>
          <p:cNvPr id="21" name="TextBox 20"/>
          <p:cNvSpPr txBox="1"/>
          <p:nvPr/>
        </p:nvSpPr>
        <p:spPr>
          <a:xfrm>
            <a:off x="3386273" y="2297976"/>
            <a:ext cx="1503095" cy="369332"/>
          </a:xfrm>
          <a:prstGeom prst="rect">
            <a:avLst/>
          </a:prstGeom>
          <a:noFill/>
        </p:spPr>
        <p:txBody>
          <a:bodyPr wrap="square" rtlCol="0">
            <a:spAutoFit/>
          </a:bodyPr>
          <a:lstStyle/>
          <a:p>
            <a:pPr algn="ctr"/>
            <a:r>
              <a:rPr lang="en-US" altLang="zh-CN" dirty="0"/>
              <a:t>Los</a:t>
            </a:r>
            <a:r>
              <a:rPr lang="zh-CN" altLang="en-US" dirty="0"/>
              <a:t> </a:t>
            </a:r>
            <a:r>
              <a:rPr lang="en-US" altLang="zh-CN" dirty="0"/>
              <a:t>Angeles</a:t>
            </a:r>
          </a:p>
        </p:txBody>
      </p:sp>
      <p:sp>
        <p:nvSpPr>
          <p:cNvPr id="22" name="Folded Corner 21"/>
          <p:cNvSpPr/>
          <p:nvPr/>
        </p:nvSpPr>
        <p:spPr>
          <a:xfrm>
            <a:off x="1655401" y="4355224"/>
            <a:ext cx="1586040" cy="1910624"/>
          </a:xfrm>
          <a:prstGeom prst="foldedCorner">
            <a:avLst/>
          </a:prstGeom>
          <a:effectLst>
            <a:outerShdw blurRad="50800" dist="762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CN" sz="1050" dirty="0">
              <a:solidFill>
                <a:sysClr val="windowText" lastClr="000000"/>
              </a:solidFill>
            </a:endParaRPr>
          </a:p>
        </p:txBody>
      </p:sp>
      <p:sp>
        <p:nvSpPr>
          <p:cNvPr id="23" name="TextBox 22"/>
          <p:cNvSpPr txBox="1"/>
          <p:nvPr/>
        </p:nvSpPr>
        <p:spPr>
          <a:xfrm>
            <a:off x="1738345" y="4832858"/>
            <a:ext cx="1389636" cy="1061829"/>
          </a:xfrm>
          <a:prstGeom prst="rect">
            <a:avLst/>
          </a:prstGeom>
          <a:noFill/>
        </p:spPr>
        <p:txBody>
          <a:bodyPr wrap="square" rtlCol="0">
            <a:spAutoFit/>
          </a:bodyPr>
          <a:lstStyle/>
          <a:p>
            <a:r>
              <a:rPr lang="en-US" sz="900" dirty="0"/>
              <a:t>Old School is a 2003 American comedy film released by Dream</a:t>
            </a:r>
            <a:r>
              <a:rPr lang="zh-CN" altLang="en-US" sz="900" dirty="0"/>
              <a:t> </a:t>
            </a:r>
            <a:r>
              <a:rPr lang="en-US" sz="900" dirty="0"/>
              <a:t>Works Pictures and The Montecito Picture Company and directed by Todd Phillips.</a:t>
            </a:r>
          </a:p>
        </p:txBody>
      </p:sp>
      <p:sp>
        <p:nvSpPr>
          <p:cNvPr id="24" name="TextBox 23"/>
          <p:cNvSpPr txBox="1"/>
          <p:nvPr/>
        </p:nvSpPr>
        <p:spPr>
          <a:xfrm>
            <a:off x="1697886" y="4436144"/>
            <a:ext cx="1503095" cy="369332"/>
          </a:xfrm>
          <a:prstGeom prst="rect">
            <a:avLst/>
          </a:prstGeom>
          <a:noFill/>
        </p:spPr>
        <p:txBody>
          <a:bodyPr wrap="square" rtlCol="0">
            <a:spAutoFit/>
          </a:bodyPr>
          <a:lstStyle/>
          <a:p>
            <a:pPr algn="ctr"/>
            <a:r>
              <a:rPr lang="en-US" altLang="zh-CN" dirty="0"/>
              <a:t>Old</a:t>
            </a:r>
            <a:r>
              <a:rPr lang="zh-CN" altLang="en-US" dirty="0"/>
              <a:t> </a:t>
            </a:r>
            <a:r>
              <a:rPr lang="en-US" altLang="zh-CN" dirty="0"/>
              <a:t>School</a:t>
            </a:r>
          </a:p>
        </p:txBody>
      </p:sp>
      <p:sp>
        <p:nvSpPr>
          <p:cNvPr id="25" name="Folded Corner 24"/>
          <p:cNvSpPr/>
          <p:nvPr/>
        </p:nvSpPr>
        <p:spPr>
          <a:xfrm>
            <a:off x="3976024" y="4381636"/>
            <a:ext cx="1586040" cy="1910624"/>
          </a:xfrm>
          <a:prstGeom prst="foldedCorner">
            <a:avLst/>
          </a:prstGeom>
          <a:effectLst>
            <a:outerShdw blurRad="50800" dist="762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CN" sz="1050" dirty="0">
              <a:solidFill>
                <a:sysClr val="windowText" lastClr="000000"/>
              </a:solidFill>
            </a:endParaRPr>
          </a:p>
        </p:txBody>
      </p:sp>
      <p:sp>
        <p:nvSpPr>
          <p:cNvPr id="26" name="TextBox 25"/>
          <p:cNvSpPr txBox="1"/>
          <p:nvPr/>
        </p:nvSpPr>
        <p:spPr>
          <a:xfrm>
            <a:off x="4058968" y="4723784"/>
            <a:ext cx="1420152" cy="1477328"/>
          </a:xfrm>
          <a:prstGeom prst="rect">
            <a:avLst/>
          </a:prstGeom>
          <a:noFill/>
        </p:spPr>
        <p:txBody>
          <a:bodyPr wrap="square" rtlCol="0">
            <a:spAutoFit/>
          </a:bodyPr>
          <a:lstStyle/>
          <a:p>
            <a:r>
              <a:rPr lang="en-US" sz="900" dirty="0"/>
              <a:t>Todd Phillips is an American director, producer, screenwriter, and actor. He is best known for writing and directing films, including Road Trip (2000), Old School (2003), </a:t>
            </a:r>
            <a:r>
              <a:rPr lang="en-US" sz="900" dirty="0" err="1"/>
              <a:t>Starsky</a:t>
            </a:r>
            <a:r>
              <a:rPr lang="en-US" sz="900" dirty="0"/>
              <a:t> &amp; Hutch (2004), and The Hangover Trilogy</a:t>
            </a:r>
            <a:r>
              <a:rPr lang="en-US" altLang="zh-CN" sz="900" dirty="0"/>
              <a:t>.</a:t>
            </a:r>
            <a:endParaRPr lang="en-US" sz="900" dirty="0"/>
          </a:p>
        </p:txBody>
      </p:sp>
      <p:sp>
        <p:nvSpPr>
          <p:cNvPr id="27" name="TextBox 26"/>
          <p:cNvSpPr txBox="1"/>
          <p:nvPr/>
        </p:nvSpPr>
        <p:spPr>
          <a:xfrm>
            <a:off x="4018509" y="4405912"/>
            <a:ext cx="1503095" cy="369332"/>
          </a:xfrm>
          <a:prstGeom prst="rect">
            <a:avLst/>
          </a:prstGeom>
          <a:noFill/>
        </p:spPr>
        <p:txBody>
          <a:bodyPr wrap="square" rtlCol="0">
            <a:spAutoFit/>
          </a:bodyPr>
          <a:lstStyle/>
          <a:p>
            <a:pPr algn="ctr"/>
            <a:r>
              <a:rPr lang="en-US" altLang="zh-CN" dirty="0"/>
              <a:t>Todd</a:t>
            </a:r>
            <a:r>
              <a:rPr lang="zh-CN" altLang="en-US" dirty="0"/>
              <a:t> </a:t>
            </a:r>
            <a:r>
              <a:rPr lang="en-US" altLang="zh-CN" dirty="0"/>
              <a:t>Phillips</a:t>
            </a:r>
          </a:p>
        </p:txBody>
      </p:sp>
      <p:sp>
        <p:nvSpPr>
          <p:cNvPr id="28" name="Folded Corner 27"/>
          <p:cNvSpPr/>
          <p:nvPr/>
        </p:nvSpPr>
        <p:spPr>
          <a:xfrm>
            <a:off x="5425104" y="2265608"/>
            <a:ext cx="1586040" cy="1910624"/>
          </a:xfrm>
          <a:prstGeom prst="foldedCorner">
            <a:avLst/>
          </a:prstGeom>
          <a:effectLst>
            <a:outerShdw blurRad="50800" dist="762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CN" sz="1050" dirty="0">
              <a:solidFill>
                <a:sysClr val="windowText" lastClr="000000"/>
              </a:solidFill>
            </a:endParaRPr>
          </a:p>
        </p:txBody>
      </p:sp>
      <p:sp>
        <p:nvSpPr>
          <p:cNvPr id="29" name="TextBox 28"/>
          <p:cNvSpPr txBox="1"/>
          <p:nvPr/>
        </p:nvSpPr>
        <p:spPr>
          <a:xfrm>
            <a:off x="5508048" y="2654229"/>
            <a:ext cx="1420152" cy="1338828"/>
          </a:xfrm>
          <a:prstGeom prst="rect">
            <a:avLst/>
          </a:prstGeom>
          <a:noFill/>
        </p:spPr>
        <p:txBody>
          <a:bodyPr wrap="square" rtlCol="0">
            <a:spAutoFit/>
          </a:bodyPr>
          <a:lstStyle/>
          <a:p>
            <a:r>
              <a:rPr lang="en-US" sz="900" dirty="0"/>
              <a:t>Alessandro </a:t>
            </a:r>
            <a:r>
              <a:rPr lang="en-US" sz="900" dirty="0" err="1"/>
              <a:t>Moschitti</a:t>
            </a:r>
            <a:r>
              <a:rPr lang="en-US" sz="900" dirty="0"/>
              <a:t> is a professor of the CS Department of the University of Trento, Italy. He is currently a Principal Research Scientist of the Qatar Computing Research Institute (QCRI)</a:t>
            </a:r>
          </a:p>
        </p:txBody>
      </p:sp>
      <p:sp>
        <p:nvSpPr>
          <p:cNvPr id="31" name="TextBox 30"/>
          <p:cNvSpPr txBox="1"/>
          <p:nvPr/>
        </p:nvSpPr>
        <p:spPr>
          <a:xfrm>
            <a:off x="5392736" y="2325558"/>
            <a:ext cx="1666822" cy="276999"/>
          </a:xfrm>
          <a:prstGeom prst="rect">
            <a:avLst/>
          </a:prstGeom>
          <a:noFill/>
        </p:spPr>
        <p:txBody>
          <a:bodyPr wrap="square" rtlCol="0">
            <a:spAutoFit/>
          </a:bodyPr>
          <a:lstStyle/>
          <a:p>
            <a:pPr algn="ctr"/>
            <a:r>
              <a:rPr lang="en-US" sz="1200" dirty="0"/>
              <a:t>Alessandro</a:t>
            </a:r>
            <a:r>
              <a:rPr lang="zh-CN" altLang="en-US" sz="1200" dirty="0"/>
              <a:t> </a:t>
            </a:r>
            <a:r>
              <a:rPr lang="en-US" sz="1200" dirty="0" err="1"/>
              <a:t>Moschitti</a:t>
            </a:r>
            <a:endParaRPr lang="en-US" altLang="zh-CN" sz="1200" dirty="0"/>
          </a:p>
        </p:txBody>
      </p:sp>
      <p:sp>
        <p:nvSpPr>
          <p:cNvPr id="32" name="TextBox 31"/>
          <p:cNvSpPr txBox="1"/>
          <p:nvPr/>
        </p:nvSpPr>
        <p:spPr>
          <a:xfrm>
            <a:off x="6620845" y="4457329"/>
            <a:ext cx="1564392" cy="276999"/>
          </a:xfrm>
          <a:prstGeom prst="rect">
            <a:avLst/>
          </a:prstGeom>
          <a:noFill/>
        </p:spPr>
        <p:txBody>
          <a:bodyPr wrap="square" rtlCol="0">
            <a:spAutoFit/>
          </a:bodyPr>
          <a:lstStyle/>
          <a:p>
            <a:r>
              <a:rPr lang="en-US" altLang="zh-CN" sz="1200" dirty="0"/>
              <a:t>Tsinghua</a:t>
            </a:r>
            <a:r>
              <a:rPr lang="zh-CN" altLang="en-US" sz="1200" dirty="0"/>
              <a:t> </a:t>
            </a:r>
            <a:r>
              <a:rPr lang="en-US" altLang="zh-CN" sz="1200" dirty="0"/>
              <a:t>University</a:t>
            </a:r>
          </a:p>
        </p:txBody>
      </p:sp>
      <p:sp>
        <p:nvSpPr>
          <p:cNvPr id="33" name="TextBox 32"/>
          <p:cNvSpPr txBox="1"/>
          <p:nvPr/>
        </p:nvSpPr>
        <p:spPr>
          <a:xfrm>
            <a:off x="6620845" y="4723784"/>
            <a:ext cx="1598894" cy="1477328"/>
          </a:xfrm>
          <a:prstGeom prst="rect">
            <a:avLst/>
          </a:prstGeom>
          <a:noFill/>
        </p:spPr>
        <p:txBody>
          <a:bodyPr wrap="square" rtlCol="0">
            <a:spAutoFit/>
          </a:bodyPr>
          <a:lstStyle/>
          <a:p>
            <a:r>
              <a:rPr lang="en-US" sz="900" dirty="0"/>
              <a:t>Tsinghua University is a major research university in Beijing and dedicated to academic excellence</a:t>
            </a:r>
            <a:r>
              <a:rPr lang="zh-CN" altLang="en-US" sz="900" dirty="0"/>
              <a:t> </a:t>
            </a:r>
            <a:r>
              <a:rPr lang="en-US" sz="900" dirty="0"/>
              <a:t>and global development. Tsinghua is perennially ranked as one of the top academic institutions in China, Asia, and worldwide...</a:t>
            </a:r>
          </a:p>
        </p:txBody>
      </p:sp>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3826" y="2139319"/>
            <a:ext cx="1537968" cy="1766100"/>
          </a:xfrm>
          <a:prstGeom prst="rect">
            <a:avLst/>
          </a:prstGeom>
        </p:spPr>
      </p:pic>
    </p:spTree>
    <p:extLst>
      <p:ext uri="{BB962C8B-B14F-4D97-AF65-F5344CB8AC3E}">
        <p14:creationId xmlns:p14="http://schemas.microsoft.com/office/powerpoint/2010/main" val="402808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par>
                          <p:cTn id="41" fill="hold">
                            <p:stCondLst>
                              <p:cond delay="0"/>
                            </p:stCondLst>
                            <p:childTnLst>
                              <p:par>
                                <p:cTn id="42" presetID="3" presetClass="emph" presetSubtype="2" fill="hold" grpId="0" nodeType="afterEffect">
                                  <p:stCondLst>
                                    <p:cond delay="0"/>
                                  </p:stCondLst>
                                  <p:childTnLst>
                                    <p:animClr clrSpc="rgb" dir="cw">
                                      <p:cBhvr override="childStyle">
                                        <p:cTn id="43" dur="500" fill="hold"/>
                                        <p:tgtEl>
                                          <p:spTgt spid="21"/>
                                        </p:tgtEl>
                                        <p:attrNameLst>
                                          <p:attrName>style.color</p:attrName>
                                        </p:attrNameLst>
                                      </p:cBhvr>
                                      <p:to>
                                        <a:srgbClr val="FF2600"/>
                                      </p:to>
                                    </p:animClr>
                                  </p:childTnLst>
                                </p:cTn>
                              </p:par>
                              <p:par>
                                <p:cTn id="44" presetID="3" presetClass="emph" presetSubtype="2" fill="hold" grpId="0" nodeType="withEffect">
                                  <p:stCondLst>
                                    <p:cond delay="0"/>
                                  </p:stCondLst>
                                  <p:childTnLst>
                                    <p:animClr clrSpc="rgb" dir="cw">
                                      <p:cBhvr override="childStyle">
                                        <p:cTn id="45" dur="500" fill="hold"/>
                                        <p:tgtEl>
                                          <p:spTgt spid="17"/>
                                        </p:tgtEl>
                                        <p:attrNameLst>
                                          <p:attrName>style.color</p:attrName>
                                        </p:attrNameLst>
                                      </p:cBhvr>
                                      <p:to>
                                        <a:srgbClr val="FF2600"/>
                                      </p:to>
                                    </p:animClr>
                                  </p:childTnLst>
                                </p:cTn>
                              </p:par>
                              <p:par>
                                <p:cTn id="46" presetID="3" presetClass="emph" presetSubtype="2" fill="hold" grpId="0" nodeType="withEffect">
                                  <p:stCondLst>
                                    <p:cond delay="0"/>
                                  </p:stCondLst>
                                  <p:childTnLst>
                                    <p:animClr clrSpc="rgb" dir="cw">
                                      <p:cBhvr override="childStyle">
                                        <p:cTn id="47" dur="500" fill="hold"/>
                                        <p:tgtEl>
                                          <p:spTgt spid="24"/>
                                        </p:tgtEl>
                                        <p:attrNameLst>
                                          <p:attrName>style.color</p:attrName>
                                        </p:attrNameLst>
                                      </p:cBhvr>
                                      <p:to>
                                        <a:srgbClr val="FF2600"/>
                                      </p:to>
                                    </p:animClr>
                                  </p:childTnLst>
                                </p:cTn>
                              </p:par>
                              <p:par>
                                <p:cTn id="48" presetID="3" presetClass="emph" presetSubtype="2" fill="hold" grpId="0" nodeType="withEffect">
                                  <p:stCondLst>
                                    <p:cond delay="0"/>
                                  </p:stCondLst>
                                  <p:childTnLst>
                                    <p:animClr clrSpc="rgb" dir="cw">
                                      <p:cBhvr override="childStyle">
                                        <p:cTn id="49" dur="500" fill="hold"/>
                                        <p:tgtEl>
                                          <p:spTgt spid="27"/>
                                        </p:tgtEl>
                                        <p:attrNameLst>
                                          <p:attrName>style.color</p:attrName>
                                        </p:attrNameLst>
                                      </p:cBhvr>
                                      <p:to>
                                        <a:srgbClr val="FF2600"/>
                                      </p:to>
                                    </p:animClr>
                                  </p:childTnLst>
                                </p:cTn>
                              </p:par>
                              <p:par>
                                <p:cTn id="50" presetID="1" presetClass="entr" presetSubtype="0" fill="hold" nodeType="withEffect">
                                  <p:stCondLst>
                                    <p:cond delay="0"/>
                                  </p:stCondLst>
                                  <p:childTnLst>
                                    <p:set>
                                      <p:cBhvr>
                                        <p:cTn id="51"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p:bldP spid="17" grpId="0"/>
      <p:bldP spid="17" grpId="1"/>
      <p:bldP spid="19" grpId="0" animBg="1"/>
      <p:bldP spid="20" grpId="0"/>
      <p:bldP spid="21" grpId="0"/>
      <p:bldP spid="21" grpId="1"/>
      <p:bldP spid="22" grpId="0" animBg="1"/>
      <p:bldP spid="23" grpId="0"/>
      <p:bldP spid="24" grpId="0"/>
      <p:bldP spid="24" grpId="1"/>
      <p:bldP spid="25" grpId="0" animBg="1"/>
      <p:bldP spid="26" grpId="0"/>
      <p:bldP spid="27" grpId="0"/>
      <p:bldP spid="27" grpId="1"/>
      <p:bldP spid="28" grpId="0" animBg="1"/>
      <p:bldP spid="29" grpId="0"/>
      <p:bldP spid="31" grpId="0"/>
      <p:bldP spid="32" grpId="0"/>
      <p:bldP spid="3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内容占位符 2"/>
          <p:cNvSpPr>
            <a:spLocks noGrp="1"/>
          </p:cNvSpPr>
          <p:nvPr>
            <p:ph idx="1"/>
          </p:nvPr>
        </p:nvSpPr>
        <p:spPr>
          <a:xfrm>
            <a:off x="495300" y="1835151"/>
            <a:ext cx="8915400" cy="4525963"/>
          </a:xfrm>
        </p:spPr>
        <p:txBody>
          <a:bodyPr/>
          <a:lstStyle/>
          <a:p>
            <a:pPr eaLnBrk="1" hangingPunct="1"/>
            <a:endParaRPr lang="en-US" dirty="0">
              <a:ea typeface="宋体" pitchFamily="2" charset="-122"/>
            </a:endParaRPr>
          </a:p>
        </p:txBody>
      </p:sp>
      <p:sp>
        <p:nvSpPr>
          <p:cNvPr id="5" name="AutoShape 31"/>
          <p:cNvSpPr>
            <a:spLocks noChangeArrowheads="1"/>
          </p:cNvSpPr>
          <p:nvPr/>
        </p:nvSpPr>
        <p:spPr bwMode="auto">
          <a:xfrm rot="2223392">
            <a:off x="-1949069" y="1985590"/>
            <a:ext cx="7103302" cy="4267200"/>
          </a:xfrm>
          <a:prstGeom prst="triangle">
            <a:avLst>
              <a:gd name="adj" fmla="val 50000"/>
            </a:avLst>
          </a:prstGeom>
          <a:solidFill>
            <a:srgbClr val="FAE3A4"/>
          </a:solidFill>
          <a:ln w="9525" algn="ctr">
            <a:noFill/>
            <a:miter lim="800000"/>
            <a:headEnd/>
            <a:tailEnd/>
          </a:ln>
        </p:spPr>
        <p:txBody>
          <a:bodyPr wrap="none" anchor="ctr"/>
          <a:lstStyle/>
          <a:p>
            <a:endParaRPr lang="en-US"/>
          </a:p>
        </p:txBody>
      </p:sp>
      <p:sp>
        <p:nvSpPr>
          <p:cNvPr id="7" name="Rectangle 2"/>
          <p:cNvSpPr txBox="1">
            <a:spLocks noChangeArrowheads="1"/>
          </p:cNvSpPr>
          <p:nvPr/>
        </p:nvSpPr>
        <p:spPr bwMode="auto">
          <a:xfrm>
            <a:off x="386954" y="171450"/>
            <a:ext cx="9054703" cy="685800"/>
          </a:xfrm>
          <a:prstGeom prst="rect">
            <a:avLst/>
          </a:prstGeom>
          <a:noFill/>
          <a:ln w="9525">
            <a:noFill/>
            <a:miter lim="800000"/>
            <a:headEnd/>
            <a:tailEnd/>
          </a:ln>
        </p:spPr>
        <p:txBody>
          <a:bodyPr lIns="90000" tIns="46800" rIns="90000" bIns="46800" anchor="ctr"/>
          <a:lstStyle/>
          <a:p>
            <a:pPr algn="ct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sz="3600" dirty="0">
                <a:latin typeface="+mj-lt"/>
                <a:ea typeface="+mj-ea"/>
                <a:cs typeface="+mj-cs"/>
              </a:rPr>
              <a:t>Overview of Class (cont.)</a:t>
            </a:r>
          </a:p>
        </p:txBody>
      </p:sp>
      <p:sp>
        <p:nvSpPr>
          <p:cNvPr id="6150" name="Text Box 7"/>
          <p:cNvSpPr txBox="1">
            <a:spLocks noChangeArrowheads="1"/>
          </p:cNvSpPr>
          <p:nvPr/>
        </p:nvSpPr>
        <p:spPr bwMode="auto">
          <a:xfrm>
            <a:off x="1733550" y="4730750"/>
            <a:ext cx="6521450" cy="457200"/>
          </a:xfrm>
          <a:prstGeom prst="rect">
            <a:avLst/>
          </a:prstGeom>
          <a:noFill/>
          <a:ln w="9525">
            <a:noFill/>
            <a:miter lim="800000"/>
            <a:headEnd/>
            <a:tailEnd/>
          </a:ln>
        </p:spPr>
        <p:txBody>
          <a:bodyPr>
            <a:spAutoFit/>
          </a:bodyPr>
          <a:lstStyle/>
          <a:p>
            <a:pPr>
              <a:spcBef>
                <a:spcPct val="50000"/>
              </a:spcBef>
            </a:pPr>
            <a:endParaRPr lang="en-US" sz="2400">
              <a:latin typeface="Times New Roman" pitchFamily="18" charset="0"/>
            </a:endParaRPr>
          </a:p>
        </p:txBody>
      </p:sp>
      <p:sp>
        <p:nvSpPr>
          <p:cNvPr id="14" name="AutoShape 32"/>
          <p:cNvSpPr>
            <a:spLocks noChangeArrowheads="1"/>
          </p:cNvSpPr>
          <p:nvPr/>
        </p:nvSpPr>
        <p:spPr bwMode="auto">
          <a:xfrm rot="526559">
            <a:off x="1152290" y="2249298"/>
            <a:ext cx="7057952" cy="4267200"/>
          </a:xfrm>
          <a:prstGeom prst="triangle">
            <a:avLst>
              <a:gd name="adj" fmla="val 50000"/>
            </a:avLst>
          </a:prstGeom>
          <a:solidFill>
            <a:schemeClr val="folHlink"/>
          </a:solidFill>
          <a:ln w="9525" algn="ctr">
            <a:noFill/>
            <a:miter lim="800000"/>
            <a:headEnd/>
            <a:tailEnd/>
          </a:ln>
        </p:spPr>
        <p:txBody>
          <a:bodyPr wrap="none" anchor="ctr"/>
          <a:lstStyle/>
          <a:p>
            <a:endParaRPr lang="en-US"/>
          </a:p>
        </p:txBody>
      </p:sp>
      <p:sp>
        <p:nvSpPr>
          <p:cNvPr id="15" name="AutoShape 15"/>
          <p:cNvSpPr>
            <a:spLocks noChangeArrowheads="1"/>
          </p:cNvSpPr>
          <p:nvPr/>
        </p:nvSpPr>
        <p:spPr bwMode="auto">
          <a:xfrm>
            <a:off x="1452538" y="3714752"/>
            <a:ext cx="1428760" cy="1928826"/>
          </a:xfrm>
          <a:prstGeom prst="roundRect">
            <a:avLst>
              <a:gd name="adj" fmla="val 16667"/>
            </a:avLst>
          </a:prstGeom>
          <a:solidFill>
            <a:srgbClr val="FFFFFF">
              <a:alpha val="78038"/>
            </a:srgbClr>
          </a:solidFill>
          <a:ln w="9525" algn="ctr">
            <a:solidFill>
              <a:schemeClr val="tx1"/>
            </a:solidFill>
            <a:round/>
            <a:headEnd/>
            <a:tailEnd/>
          </a:ln>
        </p:spPr>
        <p:txBody>
          <a:bodyPr wrap="none" lIns="45720" anchor="t"/>
          <a:lstStyle/>
          <a:p>
            <a:r>
              <a:rPr lang="en-US" sz="1400" b="1" dirty="0"/>
              <a:t>Discriminative </a:t>
            </a:r>
          </a:p>
          <a:p>
            <a:r>
              <a:rPr lang="en-US" sz="1400" b="1" dirty="0"/>
              <a:t>learning</a:t>
            </a:r>
            <a:endParaRPr lang="en-US" sz="1200" dirty="0"/>
          </a:p>
          <a:p>
            <a:endParaRPr lang="en-US" sz="1200" dirty="0"/>
          </a:p>
          <a:p>
            <a:r>
              <a:rPr lang="en-US" sz="1200" dirty="0"/>
              <a:t>SVM</a:t>
            </a:r>
          </a:p>
          <a:p>
            <a:r>
              <a:rPr lang="en-US" sz="1200" dirty="0"/>
              <a:t>CRF</a:t>
            </a:r>
          </a:p>
          <a:p>
            <a:r>
              <a:rPr lang="en-US" sz="1200" dirty="0"/>
              <a:t>Max-margin</a:t>
            </a:r>
          </a:p>
          <a:p>
            <a:r>
              <a:rPr lang="en-US" sz="1200" dirty="0"/>
              <a:t>Sparse coding</a:t>
            </a:r>
          </a:p>
          <a:p>
            <a:r>
              <a:rPr lang="en-US" sz="1200" dirty="0" err="1"/>
              <a:t>Adversial</a:t>
            </a:r>
            <a:r>
              <a:rPr lang="en-US" sz="1200" dirty="0"/>
              <a:t> learning</a:t>
            </a:r>
          </a:p>
          <a:p>
            <a:endParaRPr lang="en-US" sz="1200" dirty="0"/>
          </a:p>
          <a:p>
            <a:endParaRPr lang="en-US" sz="1200" dirty="0"/>
          </a:p>
          <a:p>
            <a:endParaRPr lang="en-US" sz="1200" dirty="0"/>
          </a:p>
        </p:txBody>
      </p:sp>
      <p:sp>
        <p:nvSpPr>
          <p:cNvPr id="16" name="AutoShape 18"/>
          <p:cNvSpPr>
            <a:spLocks noChangeArrowheads="1"/>
          </p:cNvSpPr>
          <p:nvPr/>
        </p:nvSpPr>
        <p:spPr bwMode="auto">
          <a:xfrm>
            <a:off x="71438" y="3714752"/>
            <a:ext cx="1309662" cy="1928826"/>
          </a:xfrm>
          <a:prstGeom prst="roundRect">
            <a:avLst>
              <a:gd name="adj" fmla="val 16667"/>
            </a:avLst>
          </a:prstGeom>
          <a:solidFill>
            <a:srgbClr val="FFFFFF">
              <a:alpha val="78038"/>
            </a:srgbClr>
          </a:solidFill>
          <a:ln w="9525" algn="ctr">
            <a:solidFill>
              <a:schemeClr val="tx1"/>
            </a:solidFill>
            <a:round/>
            <a:headEnd/>
            <a:tailEnd/>
          </a:ln>
        </p:spPr>
        <p:txBody>
          <a:bodyPr wrap="none" lIns="45720" anchor="t"/>
          <a:lstStyle/>
          <a:p>
            <a:r>
              <a:rPr lang="en-US" sz="1400" b="1" dirty="0"/>
              <a:t>Generative </a:t>
            </a:r>
          </a:p>
          <a:p>
            <a:r>
              <a:rPr lang="en-US" sz="1400" b="1" dirty="0"/>
              <a:t>learning</a:t>
            </a:r>
            <a:endParaRPr lang="en-US" sz="1400" dirty="0"/>
          </a:p>
          <a:p>
            <a:endParaRPr lang="en-US" sz="1200" dirty="0"/>
          </a:p>
          <a:p>
            <a:r>
              <a:rPr lang="en-US" sz="1200" dirty="0"/>
              <a:t>Topic model</a:t>
            </a:r>
          </a:p>
          <a:p>
            <a:r>
              <a:rPr lang="en-US" sz="1200" dirty="0"/>
              <a:t>Non-parametric</a:t>
            </a:r>
          </a:p>
          <a:p>
            <a:r>
              <a:rPr lang="en-US" sz="1200" dirty="0"/>
              <a:t>Representation </a:t>
            </a:r>
            <a:br>
              <a:rPr lang="en-US" sz="1200" dirty="0"/>
            </a:br>
            <a:r>
              <a:rPr lang="en-US" sz="1200" dirty="0"/>
              <a:t>learning</a:t>
            </a:r>
          </a:p>
          <a:p>
            <a:r>
              <a:rPr lang="en-US" sz="1200" dirty="0"/>
              <a:t>Convolutional </a:t>
            </a:r>
            <a:br>
              <a:rPr lang="en-US" sz="1200" dirty="0"/>
            </a:br>
            <a:r>
              <a:rPr lang="en-US" sz="1200" dirty="0"/>
              <a:t>networks</a:t>
            </a:r>
          </a:p>
          <a:p>
            <a:endParaRPr lang="en-US" sz="1200" dirty="0"/>
          </a:p>
          <a:p>
            <a:endParaRPr lang="en-US" sz="1400" dirty="0"/>
          </a:p>
        </p:txBody>
      </p:sp>
      <p:sp>
        <p:nvSpPr>
          <p:cNvPr id="17" name="AutoShape 22"/>
          <p:cNvSpPr>
            <a:spLocks noChangeArrowheads="1"/>
          </p:cNvSpPr>
          <p:nvPr/>
        </p:nvSpPr>
        <p:spPr bwMode="auto">
          <a:xfrm>
            <a:off x="3095612" y="3857628"/>
            <a:ext cx="1357322" cy="500066"/>
          </a:xfrm>
          <a:prstGeom prst="roundRect">
            <a:avLst>
              <a:gd name="adj" fmla="val 16667"/>
            </a:avLst>
          </a:prstGeom>
          <a:solidFill>
            <a:srgbClr val="FFFFFF">
              <a:alpha val="78038"/>
            </a:srgbClr>
          </a:solidFill>
          <a:ln w="9525" algn="ctr">
            <a:solidFill>
              <a:schemeClr val="tx1"/>
            </a:solidFill>
            <a:round/>
            <a:headEnd/>
            <a:tailEnd/>
          </a:ln>
        </p:spPr>
        <p:txBody>
          <a:bodyPr wrap="none" anchor="t"/>
          <a:lstStyle/>
          <a:p>
            <a:r>
              <a:rPr lang="en-US" sz="1400" b="1" dirty="0"/>
              <a:t>Presentation</a:t>
            </a:r>
          </a:p>
          <a:p>
            <a:endParaRPr lang="pt-BR" sz="1200" dirty="0"/>
          </a:p>
        </p:txBody>
      </p:sp>
      <p:sp>
        <p:nvSpPr>
          <p:cNvPr id="18" name="AutoShape 33"/>
          <p:cNvSpPr>
            <a:spLocks noChangeArrowheads="1"/>
          </p:cNvSpPr>
          <p:nvPr/>
        </p:nvSpPr>
        <p:spPr bwMode="auto">
          <a:xfrm rot="-1581595">
            <a:off x="3933867" y="1892791"/>
            <a:ext cx="7594600" cy="4267200"/>
          </a:xfrm>
          <a:prstGeom prst="triangle">
            <a:avLst>
              <a:gd name="adj" fmla="val 50000"/>
            </a:avLst>
          </a:prstGeom>
          <a:solidFill>
            <a:srgbClr val="FFCC99"/>
          </a:solidFill>
          <a:ln w="9525" algn="ctr">
            <a:noFill/>
            <a:miter lim="800000"/>
            <a:headEnd/>
            <a:tailEnd/>
          </a:ln>
        </p:spPr>
        <p:txBody>
          <a:bodyPr wrap="none" anchor="ctr"/>
          <a:lstStyle/>
          <a:p>
            <a:endParaRPr lang="en-US"/>
          </a:p>
        </p:txBody>
      </p:sp>
      <p:sp>
        <p:nvSpPr>
          <p:cNvPr id="19" name="AutoShape 19"/>
          <p:cNvSpPr>
            <a:spLocks noChangeArrowheads="1"/>
          </p:cNvSpPr>
          <p:nvPr/>
        </p:nvSpPr>
        <p:spPr bwMode="auto">
          <a:xfrm>
            <a:off x="4524372" y="3857628"/>
            <a:ext cx="1580756" cy="500066"/>
          </a:xfrm>
          <a:prstGeom prst="roundRect">
            <a:avLst>
              <a:gd name="adj" fmla="val 16667"/>
            </a:avLst>
          </a:prstGeom>
          <a:solidFill>
            <a:srgbClr val="FFFFFF">
              <a:alpha val="78038"/>
            </a:srgbClr>
          </a:solidFill>
          <a:ln w="9525" algn="ctr">
            <a:solidFill>
              <a:schemeClr val="tx1"/>
            </a:solidFill>
            <a:round/>
            <a:headEnd/>
            <a:tailEnd/>
          </a:ln>
        </p:spPr>
        <p:txBody>
          <a:bodyPr wrap="none" lIns="45720" anchor="t"/>
          <a:lstStyle/>
          <a:p>
            <a:r>
              <a:rPr lang="en-US" sz="1400" b="1" dirty="0"/>
              <a:t>Algorithm design</a:t>
            </a:r>
          </a:p>
          <a:p>
            <a:endParaRPr lang="en-US" sz="1400" dirty="0"/>
          </a:p>
        </p:txBody>
      </p:sp>
      <p:sp>
        <p:nvSpPr>
          <p:cNvPr id="6159" name="Rectangle 34"/>
          <p:cNvSpPr>
            <a:spLocks noChangeArrowheads="1"/>
          </p:cNvSpPr>
          <p:nvPr/>
        </p:nvSpPr>
        <p:spPr bwMode="auto">
          <a:xfrm>
            <a:off x="0" y="5837280"/>
            <a:ext cx="9906000" cy="1235058"/>
          </a:xfrm>
          <a:prstGeom prst="rect">
            <a:avLst/>
          </a:prstGeom>
          <a:solidFill>
            <a:schemeClr val="bg1"/>
          </a:solidFill>
          <a:ln w="9525" algn="ctr">
            <a:noFill/>
            <a:miter lim="800000"/>
            <a:headEnd/>
            <a:tailEnd/>
          </a:ln>
        </p:spPr>
        <p:txBody>
          <a:bodyPr wrap="none" anchor="ctr"/>
          <a:lstStyle/>
          <a:p>
            <a:endParaRPr lang="en-US"/>
          </a:p>
        </p:txBody>
      </p:sp>
      <p:sp>
        <p:nvSpPr>
          <p:cNvPr id="23" name="Text Box 8"/>
          <p:cNvSpPr txBox="1">
            <a:spLocks noChangeArrowheads="1"/>
          </p:cNvSpPr>
          <p:nvPr/>
        </p:nvSpPr>
        <p:spPr bwMode="auto">
          <a:xfrm>
            <a:off x="0" y="5929330"/>
            <a:ext cx="9906000" cy="907941"/>
          </a:xfrm>
          <a:prstGeom prst="rect">
            <a:avLst/>
          </a:prstGeom>
          <a:solidFill>
            <a:srgbClr val="FFFFFF"/>
          </a:solidFill>
          <a:ln w="9525">
            <a:noFill/>
            <a:miter lim="800000"/>
            <a:headEnd/>
            <a:tailEnd/>
          </a:ln>
        </p:spPr>
        <p:txBody>
          <a:bodyPr wrap="square">
            <a:spAutoFit/>
          </a:bodyPr>
          <a:lstStyle/>
          <a:p>
            <a:pPr>
              <a:spcBef>
                <a:spcPts val="600"/>
              </a:spcBef>
            </a:pPr>
            <a:r>
              <a:rPr lang="en-US" sz="2400" dirty="0">
                <a:solidFill>
                  <a:srgbClr val="C00000"/>
                </a:solidFill>
              </a:rPr>
              <a:t>In this course, we try to learn something </a:t>
            </a:r>
          </a:p>
          <a:p>
            <a:pPr>
              <a:spcBef>
                <a:spcPts val="600"/>
              </a:spcBef>
            </a:pPr>
            <a:r>
              <a:rPr lang="en-US" sz="2400" dirty="0">
                <a:solidFill>
                  <a:srgbClr val="C00000"/>
                </a:solidFill>
              </a:rPr>
              <a:t>  and try to achieve something…</a:t>
            </a:r>
          </a:p>
        </p:txBody>
      </p:sp>
      <p:grpSp>
        <p:nvGrpSpPr>
          <p:cNvPr id="2" name="组合 100"/>
          <p:cNvGrpSpPr>
            <a:grpSpLocks/>
          </p:cNvGrpSpPr>
          <p:nvPr/>
        </p:nvGrpSpPr>
        <p:grpSpPr bwMode="auto">
          <a:xfrm>
            <a:off x="2631281" y="1071564"/>
            <a:ext cx="4333875" cy="714375"/>
            <a:chOff x="2143108" y="5500702"/>
            <a:chExt cx="5786478" cy="1143008"/>
          </a:xfrm>
        </p:grpSpPr>
        <p:sp>
          <p:nvSpPr>
            <p:cNvPr id="6164" name="矩形 60"/>
            <p:cNvSpPr>
              <a:spLocks noChangeArrowheads="1"/>
            </p:cNvSpPr>
            <p:nvPr/>
          </p:nvSpPr>
          <p:spPr bwMode="auto">
            <a:xfrm>
              <a:off x="2143108" y="5500702"/>
              <a:ext cx="5786478" cy="1143008"/>
            </a:xfrm>
            <a:prstGeom prst="rect">
              <a:avLst/>
            </a:prstGeom>
            <a:solidFill>
              <a:srgbClr val="99FF66"/>
            </a:solidFill>
            <a:ln w="9525" algn="ctr">
              <a:solidFill>
                <a:srgbClr val="99FF66"/>
              </a:solidFill>
              <a:round/>
              <a:headEnd/>
              <a:tailEnd/>
            </a:ln>
          </p:spPr>
          <p:txBody>
            <a:bodyPr/>
            <a:lstStyle/>
            <a:p>
              <a:endParaRPr lang="zh-CN" altLang="en-US">
                <a:latin typeface="Calibri" pitchFamily="34" charset="0"/>
              </a:endParaRPr>
            </a:p>
          </p:txBody>
        </p:sp>
        <p:grpSp>
          <p:nvGrpSpPr>
            <p:cNvPr id="3" name="Group 73"/>
            <p:cNvGrpSpPr>
              <a:grpSpLocks/>
            </p:cNvGrpSpPr>
            <p:nvPr/>
          </p:nvGrpSpPr>
          <p:grpSpPr bwMode="auto">
            <a:xfrm>
              <a:off x="2532085" y="5643585"/>
              <a:ext cx="1152526" cy="865189"/>
              <a:chOff x="1351" y="3313"/>
              <a:chExt cx="726" cy="545"/>
            </a:xfrm>
            <a:solidFill>
              <a:srgbClr val="FF99CC"/>
            </a:solidFill>
          </p:grpSpPr>
          <p:pic>
            <p:nvPicPr>
              <p:cNvPr id="47" name="Picture 36" descr="4862-Xfg3208"/>
              <p:cNvPicPr>
                <a:picLocks noChangeAspect="1" noChangeArrowheads="1"/>
              </p:cNvPicPr>
              <p:nvPr/>
            </p:nvPicPr>
            <p:blipFill>
              <a:blip r:embed="rId2" cstate="print"/>
              <a:srcRect/>
              <a:stretch>
                <a:fillRect/>
              </a:stretch>
            </p:blipFill>
            <p:spPr bwMode="auto">
              <a:xfrm>
                <a:off x="1351" y="3313"/>
                <a:ext cx="545" cy="363"/>
              </a:xfrm>
              <a:prstGeom prst="rect">
                <a:avLst/>
              </a:prstGeom>
              <a:grpFill/>
              <a:ln>
                <a:solidFill>
                  <a:srgbClr val="33CC33"/>
                </a:solidFill>
              </a:ln>
            </p:spPr>
          </p:pic>
          <p:pic>
            <p:nvPicPr>
              <p:cNvPr id="48" name="Picture 37" descr="4862-Xfg3208"/>
              <p:cNvPicPr>
                <a:picLocks noChangeAspect="1" noChangeArrowheads="1"/>
              </p:cNvPicPr>
              <p:nvPr/>
            </p:nvPicPr>
            <p:blipFill>
              <a:blip r:embed="rId2" cstate="print"/>
              <a:srcRect/>
              <a:stretch>
                <a:fillRect/>
              </a:stretch>
            </p:blipFill>
            <p:spPr bwMode="auto">
              <a:xfrm>
                <a:off x="1442" y="3404"/>
                <a:ext cx="545" cy="363"/>
              </a:xfrm>
              <a:prstGeom prst="rect">
                <a:avLst/>
              </a:prstGeom>
              <a:grpFill/>
              <a:ln>
                <a:solidFill>
                  <a:srgbClr val="33CC33"/>
                </a:solidFill>
              </a:ln>
            </p:spPr>
          </p:pic>
          <p:pic>
            <p:nvPicPr>
              <p:cNvPr id="49" name="Picture 38" descr="4862-Xfg3208"/>
              <p:cNvPicPr>
                <a:picLocks noChangeAspect="1" noChangeArrowheads="1"/>
              </p:cNvPicPr>
              <p:nvPr/>
            </p:nvPicPr>
            <p:blipFill>
              <a:blip r:embed="rId2" cstate="print"/>
              <a:srcRect/>
              <a:stretch>
                <a:fillRect/>
              </a:stretch>
            </p:blipFill>
            <p:spPr bwMode="auto">
              <a:xfrm>
                <a:off x="1532" y="3495"/>
                <a:ext cx="545" cy="363"/>
              </a:xfrm>
              <a:prstGeom prst="rect">
                <a:avLst/>
              </a:prstGeom>
              <a:grpFill/>
              <a:ln>
                <a:solidFill>
                  <a:srgbClr val="33CC33"/>
                </a:solidFill>
              </a:ln>
            </p:spPr>
          </p:pic>
        </p:grpSp>
        <p:grpSp>
          <p:nvGrpSpPr>
            <p:cNvPr id="4" name="Group 74"/>
            <p:cNvGrpSpPr>
              <a:grpSpLocks/>
            </p:cNvGrpSpPr>
            <p:nvPr/>
          </p:nvGrpSpPr>
          <p:grpSpPr bwMode="auto">
            <a:xfrm>
              <a:off x="3756046" y="5672149"/>
              <a:ext cx="1152525" cy="846588"/>
              <a:chOff x="2213" y="3294"/>
              <a:chExt cx="726" cy="564"/>
            </a:xfrm>
            <a:solidFill>
              <a:srgbClr val="FF99CC"/>
            </a:solidFill>
          </p:grpSpPr>
          <p:pic>
            <p:nvPicPr>
              <p:cNvPr id="44" name="Picture 30" descr="mim-fig2"/>
              <p:cNvPicPr>
                <a:picLocks noChangeAspect="1" noChangeArrowheads="1"/>
              </p:cNvPicPr>
              <p:nvPr/>
            </p:nvPicPr>
            <p:blipFill>
              <a:blip r:embed="rId3" cstate="print"/>
              <a:srcRect/>
              <a:stretch>
                <a:fillRect/>
              </a:stretch>
            </p:blipFill>
            <p:spPr bwMode="auto">
              <a:xfrm>
                <a:off x="2213" y="3294"/>
                <a:ext cx="588" cy="428"/>
              </a:xfrm>
              <a:prstGeom prst="rect">
                <a:avLst/>
              </a:prstGeom>
              <a:grpFill/>
              <a:ln>
                <a:solidFill>
                  <a:srgbClr val="993300"/>
                </a:solidFill>
              </a:ln>
            </p:spPr>
          </p:pic>
          <p:pic>
            <p:nvPicPr>
              <p:cNvPr id="45" name="Picture 33" descr="mim-fig2"/>
              <p:cNvPicPr>
                <a:picLocks noChangeAspect="1" noChangeArrowheads="1"/>
              </p:cNvPicPr>
              <p:nvPr/>
            </p:nvPicPr>
            <p:blipFill>
              <a:blip r:embed="rId3" cstate="print"/>
              <a:srcRect/>
              <a:stretch>
                <a:fillRect/>
              </a:stretch>
            </p:blipFill>
            <p:spPr bwMode="auto">
              <a:xfrm>
                <a:off x="2259" y="3359"/>
                <a:ext cx="588" cy="428"/>
              </a:xfrm>
              <a:prstGeom prst="rect">
                <a:avLst/>
              </a:prstGeom>
              <a:grpFill/>
              <a:ln>
                <a:solidFill>
                  <a:srgbClr val="993300"/>
                </a:solidFill>
              </a:ln>
            </p:spPr>
          </p:pic>
          <p:pic>
            <p:nvPicPr>
              <p:cNvPr id="46" name="Picture 34" descr="mim-fig2"/>
              <p:cNvPicPr>
                <a:picLocks noChangeAspect="1" noChangeArrowheads="1"/>
              </p:cNvPicPr>
              <p:nvPr/>
            </p:nvPicPr>
            <p:blipFill>
              <a:blip r:embed="rId3" cstate="print"/>
              <a:srcRect/>
              <a:stretch>
                <a:fillRect/>
              </a:stretch>
            </p:blipFill>
            <p:spPr bwMode="auto">
              <a:xfrm>
                <a:off x="2351" y="3430"/>
                <a:ext cx="588" cy="428"/>
              </a:xfrm>
              <a:prstGeom prst="rect">
                <a:avLst/>
              </a:prstGeom>
              <a:grpFill/>
              <a:ln>
                <a:solidFill>
                  <a:srgbClr val="993300"/>
                </a:solidFill>
              </a:ln>
            </p:spPr>
          </p:pic>
        </p:grpSp>
        <p:grpSp>
          <p:nvGrpSpPr>
            <p:cNvPr id="6" name="Group 75"/>
            <p:cNvGrpSpPr>
              <a:grpSpLocks/>
            </p:cNvGrpSpPr>
            <p:nvPr/>
          </p:nvGrpSpPr>
          <p:grpSpPr bwMode="auto">
            <a:xfrm>
              <a:off x="5053042" y="5643578"/>
              <a:ext cx="1223965" cy="865188"/>
              <a:chOff x="3121" y="3313"/>
              <a:chExt cx="771" cy="545"/>
            </a:xfrm>
            <a:solidFill>
              <a:srgbClr val="FF99CC"/>
            </a:solidFill>
          </p:grpSpPr>
          <p:grpSp>
            <p:nvGrpSpPr>
              <p:cNvPr id="8" name="Group 45"/>
              <p:cNvGrpSpPr>
                <a:grpSpLocks/>
              </p:cNvGrpSpPr>
              <p:nvPr/>
            </p:nvGrpSpPr>
            <p:grpSpPr bwMode="auto">
              <a:xfrm>
                <a:off x="3121" y="3313"/>
                <a:ext cx="635" cy="454"/>
                <a:chOff x="385" y="1933"/>
                <a:chExt cx="635" cy="454"/>
              </a:xfrm>
              <a:grpFill/>
            </p:grpSpPr>
            <p:sp>
              <p:nvSpPr>
                <p:cNvPr id="42" name="Rectangle 44"/>
                <p:cNvSpPr>
                  <a:spLocks noChangeArrowheads="1"/>
                </p:cNvSpPr>
                <p:nvPr/>
              </p:nvSpPr>
              <p:spPr bwMode="auto">
                <a:xfrm>
                  <a:off x="385" y="1933"/>
                  <a:ext cx="635" cy="454"/>
                </a:xfrm>
                <a:prstGeom prst="rect">
                  <a:avLst/>
                </a:prstGeom>
                <a:grpFill/>
                <a:ln w="9525">
                  <a:solidFill>
                    <a:srgbClr val="FF66CC"/>
                  </a:solidFill>
                  <a:miter lim="800000"/>
                  <a:headEnd/>
                  <a:tailEnd/>
                </a:ln>
                <a:effectLst/>
              </p:spPr>
              <p:txBody>
                <a:bodyPr wrap="none" anchor="ctr"/>
                <a:lstStyle/>
                <a:p>
                  <a:pPr fontAlgn="auto">
                    <a:spcBef>
                      <a:spcPts val="0"/>
                    </a:spcBef>
                    <a:spcAft>
                      <a:spcPts val="0"/>
                    </a:spcAft>
                    <a:defRPr/>
                  </a:pPr>
                  <a:endParaRPr lang="zh-CN" altLang="en-US">
                    <a:latin typeface="Arial" charset="0"/>
                    <a:ea typeface="+mn-ea"/>
                  </a:endParaRPr>
                </a:p>
              </p:txBody>
            </p:sp>
            <p:pic>
              <p:nvPicPr>
                <p:cNvPr id="43" name="Picture 40" descr="So-slim-example"/>
                <p:cNvPicPr>
                  <a:picLocks noChangeAspect="1" noChangeArrowheads="1"/>
                </p:cNvPicPr>
                <p:nvPr/>
              </p:nvPicPr>
              <p:blipFill>
                <a:blip r:embed="rId4" cstate="print"/>
                <a:srcRect/>
                <a:stretch>
                  <a:fillRect/>
                </a:stretch>
              </p:blipFill>
              <p:spPr bwMode="auto">
                <a:xfrm>
                  <a:off x="431" y="1956"/>
                  <a:ext cx="544" cy="431"/>
                </a:xfrm>
                <a:prstGeom prst="rect">
                  <a:avLst/>
                </a:prstGeom>
                <a:grpFill/>
                <a:ln>
                  <a:solidFill>
                    <a:srgbClr val="FF66CC"/>
                  </a:solidFill>
                </a:ln>
              </p:spPr>
            </p:pic>
          </p:grpSp>
          <p:grpSp>
            <p:nvGrpSpPr>
              <p:cNvPr id="9" name="Group 48"/>
              <p:cNvGrpSpPr>
                <a:grpSpLocks/>
              </p:cNvGrpSpPr>
              <p:nvPr/>
            </p:nvGrpSpPr>
            <p:grpSpPr bwMode="auto">
              <a:xfrm>
                <a:off x="3166" y="3359"/>
                <a:ext cx="635" cy="454"/>
                <a:chOff x="385" y="1933"/>
                <a:chExt cx="635" cy="454"/>
              </a:xfrm>
              <a:grpFill/>
            </p:grpSpPr>
            <p:sp>
              <p:nvSpPr>
                <p:cNvPr id="40" name="Rectangle 49"/>
                <p:cNvSpPr>
                  <a:spLocks noChangeArrowheads="1"/>
                </p:cNvSpPr>
                <p:nvPr/>
              </p:nvSpPr>
              <p:spPr bwMode="auto">
                <a:xfrm>
                  <a:off x="385" y="1933"/>
                  <a:ext cx="635" cy="454"/>
                </a:xfrm>
                <a:prstGeom prst="rect">
                  <a:avLst/>
                </a:prstGeom>
                <a:grpFill/>
                <a:ln w="9525">
                  <a:solidFill>
                    <a:srgbClr val="FF66CC"/>
                  </a:solidFill>
                  <a:miter lim="800000"/>
                  <a:headEnd/>
                  <a:tailEnd/>
                </a:ln>
                <a:effectLst/>
              </p:spPr>
              <p:txBody>
                <a:bodyPr wrap="none" anchor="ctr"/>
                <a:lstStyle/>
                <a:p>
                  <a:pPr fontAlgn="auto">
                    <a:spcBef>
                      <a:spcPts val="0"/>
                    </a:spcBef>
                    <a:spcAft>
                      <a:spcPts val="0"/>
                    </a:spcAft>
                    <a:defRPr/>
                  </a:pPr>
                  <a:endParaRPr lang="zh-CN" altLang="en-US">
                    <a:latin typeface="Arial" charset="0"/>
                    <a:ea typeface="+mn-ea"/>
                  </a:endParaRPr>
                </a:p>
              </p:txBody>
            </p:sp>
            <p:pic>
              <p:nvPicPr>
                <p:cNvPr id="41" name="Picture 50" descr="So-slim-example"/>
                <p:cNvPicPr>
                  <a:picLocks noChangeAspect="1" noChangeArrowheads="1"/>
                </p:cNvPicPr>
                <p:nvPr/>
              </p:nvPicPr>
              <p:blipFill>
                <a:blip r:embed="rId4" cstate="print"/>
                <a:srcRect/>
                <a:stretch>
                  <a:fillRect/>
                </a:stretch>
              </p:blipFill>
              <p:spPr bwMode="auto">
                <a:xfrm>
                  <a:off x="431" y="1956"/>
                  <a:ext cx="544" cy="431"/>
                </a:xfrm>
                <a:prstGeom prst="rect">
                  <a:avLst/>
                </a:prstGeom>
                <a:grpFill/>
                <a:ln>
                  <a:solidFill>
                    <a:srgbClr val="FF66CC"/>
                  </a:solidFill>
                </a:ln>
              </p:spPr>
            </p:pic>
          </p:grpSp>
          <p:grpSp>
            <p:nvGrpSpPr>
              <p:cNvPr id="10" name="Group 51"/>
              <p:cNvGrpSpPr>
                <a:grpSpLocks/>
              </p:cNvGrpSpPr>
              <p:nvPr/>
            </p:nvGrpSpPr>
            <p:grpSpPr bwMode="auto">
              <a:xfrm>
                <a:off x="3257" y="3404"/>
                <a:ext cx="635" cy="454"/>
                <a:chOff x="385" y="1933"/>
                <a:chExt cx="635" cy="454"/>
              </a:xfrm>
              <a:grpFill/>
            </p:grpSpPr>
            <p:sp>
              <p:nvSpPr>
                <p:cNvPr id="38" name="Rectangle 52"/>
                <p:cNvSpPr>
                  <a:spLocks noChangeArrowheads="1"/>
                </p:cNvSpPr>
                <p:nvPr/>
              </p:nvSpPr>
              <p:spPr bwMode="auto">
                <a:xfrm>
                  <a:off x="385" y="1933"/>
                  <a:ext cx="635" cy="454"/>
                </a:xfrm>
                <a:prstGeom prst="rect">
                  <a:avLst/>
                </a:prstGeom>
                <a:grpFill/>
                <a:ln w="9525">
                  <a:solidFill>
                    <a:srgbClr val="FF66CC"/>
                  </a:solidFill>
                  <a:miter lim="800000"/>
                  <a:headEnd/>
                  <a:tailEnd/>
                </a:ln>
                <a:effectLst/>
              </p:spPr>
              <p:txBody>
                <a:bodyPr wrap="none" anchor="ctr"/>
                <a:lstStyle/>
                <a:p>
                  <a:pPr fontAlgn="auto">
                    <a:spcBef>
                      <a:spcPts val="0"/>
                    </a:spcBef>
                    <a:spcAft>
                      <a:spcPts val="0"/>
                    </a:spcAft>
                    <a:defRPr/>
                  </a:pPr>
                  <a:endParaRPr lang="zh-CN" altLang="en-US">
                    <a:latin typeface="Arial" charset="0"/>
                    <a:ea typeface="+mn-ea"/>
                  </a:endParaRPr>
                </a:p>
              </p:txBody>
            </p:sp>
            <p:pic>
              <p:nvPicPr>
                <p:cNvPr id="39" name="Picture 53" descr="So-slim-example"/>
                <p:cNvPicPr>
                  <a:picLocks noChangeAspect="1" noChangeArrowheads="1"/>
                </p:cNvPicPr>
                <p:nvPr/>
              </p:nvPicPr>
              <p:blipFill>
                <a:blip r:embed="rId4" cstate="print"/>
                <a:srcRect/>
                <a:stretch>
                  <a:fillRect/>
                </a:stretch>
              </p:blipFill>
              <p:spPr bwMode="auto">
                <a:xfrm>
                  <a:off x="431" y="1956"/>
                  <a:ext cx="544" cy="431"/>
                </a:xfrm>
                <a:prstGeom prst="rect">
                  <a:avLst/>
                </a:prstGeom>
                <a:grpFill/>
                <a:ln>
                  <a:solidFill>
                    <a:srgbClr val="FF66CC"/>
                  </a:solidFill>
                </a:ln>
              </p:spPr>
            </p:pic>
          </p:grpSp>
        </p:grpSp>
        <p:grpSp>
          <p:nvGrpSpPr>
            <p:cNvPr id="11" name="Group 58"/>
            <p:cNvGrpSpPr>
              <a:grpSpLocks/>
            </p:cNvGrpSpPr>
            <p:nvPr/>
          </p:nvGrpSpPr>
          <p:grpSpPr bwMode="auto">
            <a:xfrm>
              <a:off x="6370661" y="5672153"/>
              <a:ext cx="1130301" cy="857251"/>
              <a:chOff x="793" y="1525"/>
              <a:chExt cx="712" cy="540"/>
            </a:xfrm>
            <a:solidFill>
              <a:srgbClr val="FF99CC"/>
            </a:solidFill>
          </p:grpSpPr>
          <p:pic>
            <p:nvPicPr>
              <p:cNvPr id="32" name="Picture 55" descr="416d419aaa6390f7fefeb49bf79d440e_MicroAdobe_Html_Editor"/>
              <p:cNvPicPr>
                <a:picLocks noChangeAspect="1" noChangeArrowheads="1"/>
              </p:cNvPicPr>
              <p:nvPr/>
            </p:nvPicPr>
            <p:blipFill>
              <a:blip r:embed="rId5" cstate="print"/>
              <a:srcRect/>
              <a:stretch>
                <a:fillRect/>
              </a:stretch>
            </p:blipFill>
            <p:spPr bwMode="auto">
              <a:xfrm>
                <a:off x="793" y="1525"/>
                <a:ext cx="621" cy="449"/>
              </a:xfrm>
              <a:prstGeom prst="rect">
                <a:avLst/>
              </a:prstGeom>
              <a:grpFill/>
              <a:ln>
                <a:solidFill>
                  <a:schemeClr val="accent1"/>
                </a:solidFill>
              </a:ln>
            </p:spPr>
          </p:pic>
          <p:pic>
            <p:nvPicPr>
              <p:cNvPr id="33" name="Picture 56" descr="416d419aaa6390f7fefeb49bf79d440e_MicroAdobe_Html_Editor"/>
              <p:cNvPicPr>
                <a:picLocks noChangeAspect="1" noChangeArrowheads="1"/>
              </p:cNvPicPr>
              <p:nvPr/>
            </p:nvPicPr>
            <p:blipFill>
              <a:blip r:embed="rId5" cstate="print"/>
              <a:srcRect/>
              <a:stretch>
                <a:fillRect/>
              </a:stretch>
            </p:blipFill>
            <p:spPr bwMode="auto">
              <a:xfrm>
                <a:off x="839" y="1570"/>
                <a:ext cx="621" cy="449"/>
              </a:xfrm>
              <a:prstGeom prst="rect">
                <a:avLst/>
              </a:prstGeom>
              <a:grpFill/>
              <a:ln>
                <a:solidFill>
                  <a:schemeClr val="accent1"/>
                </a:solidFill>
              </a:ln>
            </p:spPr>
          </p:pic>
          <p:pic>
            <p:nvPicPr>
              <p:cNvPr id="34" name="Picture 57" descr="416d419aaa6390f7fefeb49bf79d440e_MicroAdobe_Html_Editor"/>
              <p:cNvPicPr>
                <a:picLocks noChangeAspect="1" noChangeArrowheads="1"/>
              </p:cNvPicPr>
              <p:nvPr/>
            </p:nvPicPr>
            <p:blipFill>
              <a:blip r:embed="rId5" cstate="print"/>
              <a:srcRect/>
              <a:stretch>
                <a:fillRect/>
              </a:stretch>
            </p:blipFill>
            <p:spPr bwMode="auto">
              <a:xfrm>
                <a:off x="884" y="1616"/>
                <a:ext cx="621" cy="449"/>
              </a:xfrm>
              <a:prstGeom prst="rect">
                <a:avLst/>
              </a:prstGeom>
              <a:grpFill/>
              <a:ln>
                <a:solidFill>
                  <a:schemeClr val="accent1"/>
                </a:solidFill>
              </a:ln>
            </p:spPr>
          </p:pic>
        </p:grpSp>
      </p:grpSp>
      <p:sp>
        <p:nvSpPr>
          <p:cNvPr id="6162" name="Text Box 8"/>
          <p:cNvSpPr txBox="1">
            <a:spLocks noChangeArrowheads="1"/>
          </p:cNvSpPr>
          <p:nvPr/>
        </p:nvSpPr>
        <p:spPr bwMode="auto">
          <a:xfrm>
            <a:off x="7024702" y="1191268"/>
            <a:ext cx="2256265" cy="630942"/>
          </a:xfrm>
          <a:prstGeom prst="rect">
            <a:avLst/>
          </a:prstGeom>
          <a:solidFill>
            <a:srgbClr val="FFFFFF"/>
          </a:solidFill>
          <a:ln w="9525">
            <a:noFill/>
            <a:miter lim="800000"/>
            <a:headEnd/>
            <a:tailEnd/>
          </a:ln>
        </p:spPr>
        <p:txBody>
          <a:bodyPr wrap="square">
            <a:spAutoFit/>
          </a:bodyPr>
          <a:lstStyle/>
          <a:p>
            <a:pPr>
              <a:spcBef>
                <a:spcPct val="50000"/>
              </a:spcBef>
            </a:pPr>
            <a:r>
              <a:rPr lang="en-US" sz="1400" dirty="0"/>
              <a:t>Supervised learning</a:t>
            </a:r>
          </a:p>
          <a:p>
            <a:pPr>
              <a:spcBef>
                <a:spcPct val="50000"/>
              </a:spcBef>
            </a:pPr>
            <a:r>
              <a:rPr lang="en-US" sz="1400" dirty="0"/>
              <a:t>Unsupervised learning</a:t>
            </a:r>
          </a:p>
        </p:txBody>
      </p:sp>
      <p:sp>
        <p:nvSpPr>
          <p:cNvPr id="6163" name="Rectangle 6"/>
          <p:cNvSpPr>
            <a:spLocks noChangeArrowheads="1"/>
          </p:cNvSpPr>
          <p:nvPr/>
        </p:nvSpPr>
        <p:spPr bwMode="auto">
          <a:xfrm>
            <a:off x="1006079" y="1857376"/>
            <a:ext cx="8346148" cy="576263"/>
          </a:xfrm>
          <a:prstGeom prst="rect">
            <a:avLst/>
          </a:prstGeom>
          <a:gradFill rotWithShape="1">
            <a:gsLst>
              <a:gs pos="0">
                <a:srgbClr val="FF1F1F"/>
              </a:gs>
              <a:gs pos="50000">
                <a:srgbClr val="FFFFFF"/>
              </a:gs>
              <a:gs pos="100000">
                <a:srgbClr val="FF1F1F"/>
              </a:gs>
            </a:gsLst>
            <a:lin ang="5400000" scaled="1"/>
          </a:gradFill>
          <a:ln w="9525">
            <a:solidFill>
              <a:schemeClr val="tx1"/>
            </a:solidFill>
            <a:miter lim="800000"/>
            <a:headEnd/>
            <a:tailEnd/>
          </a:ln>
        </p:spPr>
        <p:txBody>
          <a:bodyPr wrap="none" anchor="ctr"/>
          <a:lstStyle/>
          <a:p>
            <a:pPr algn="ctr"/>
            <a:r>
              <a:rPr lang="en-US" dirty="0"/>
              <a:t>Machine Learning</a:t>
            </a:r>
          </a:p>
        </p:txBody>
      </p:sp>
      <p:sp>
        <p:nvSpPr>
          <p:cNvPr id="50" name="Oval 17"/>
          <p:cNvSpPr>
            <a:spLocks noChangeArrowheads="1"/>
          </p:cNvSpPr>
          <p:nvPr/>
        </p:nvSpPr>
        <p:spPr bwMode="auto">
          <a:xfrm>
            <a:off x="3881430" y="2857496"/>
            <a:ext cx="1795202" cy="631821"/>
          </a:xfrm>
          <a:prstGeom prst="ellipse">
            <a:avLst/>
          </a:prstGeom>
          <a:gradFill rotWithShape="1">
            <a:gsLst>
              <a:gs pos="0">
                <a:srgbClr val="FFFFFF"/>
              </a:gs>
              <a:gs pos="100000">
                <a:srgbClr val="FFC5C6">
                  <a:alpha val="64998"/>
                </a:srgbClr>
              </a:gs>
            </a:gsLst>
            <a:path path="shape">
              <a:fillToRect l="50000" t="50000" r="50000" b="50000"/>
            </a:path>
          </a:gradFill>
          <a:ln w="12700">
            <a:solidFill>
              <a:srgbClr val="5F5F5F"/>
            </a:solidFill>
            <a:prstDash val="dash"/>
            <a:round/>
            <a:headEnd/>
            <a:tailEnd/>
          </a:ln>
        </p:spPr>
        <p:txBody>
          <a:bodyPr lIns="18000" tIns="10800" rIns="18000" bIns="10800" anchor="ctr"/>
          <a:lstStyle/>
          <a:p>
            <a:pPr algn="ctr"/>
            <a:r>
              <a:rPr lang="en-US" i="1" dirty="0"/>
              <a:t>Seminar-style class</a:t>
            </a:r>
          </a:p>
        </p:txBody>
      </p:sp>
      <p:sp>
        <p:nvSpPr>
          <p:cNvPr id="51" name="Oval 17"/>
          <p:cNvSpPr>
            <a:spLocks noChangeArrowheads="1"/>
          </p:cNvSpPr>
          <p:nvPr/>
        </p:nvSpPr>
        <p:spPr bwMode="auto">
          <a:xfrm>
            <a:off x="1166786" y="2643182"/>
            <a:ext cx="1643074" cy="631821"/>
          </a:xfrm>
          <a:prstGeom prst="ellipse">
            <a:avLst/>
          </a:prstGeom>
          <a:gradFill rotWithShape="1">
            <a:gsLst>
              <a:gs pos="0">
                <a:srgbClr val="FFFFFF"/>
              </a:gs>
              <a:gs pos="100000">
                <a:srgbClr val="FFC5C6">
                  <a:alpha val="64998"/>
                </a:srgbClr>
              </a:gs>
            </a:gsLst>
            <a:path path="shape">
              <a:fillToRect l="50000" t="50000" r="50000" b="50000"/>
            </a:path>
          </a:gradFill>
          <a:ln w="12700">
            <a:solidFill>
              <a:srgbClr val="5F5F5F"/>
            </a:solidFill>
            <a:prstDash val="dash"/>
            <a:round/>
            <a:headEnd/>
            <a:tailEnd/>
          </a:ln>
        </p:spPr>
        <p:txBody>
          <a:bodyPr lIns="18000" tIns="10800" rIns="18000" bIns="10800" anchor="ctr"/>
          <a:lstStyle/>
          <a:p>
            <a:pPr algn="ctr"/>
            <a:r>
              <a:rPr lang="en-US" i="1" dirty="0"/>
              <a:t>Lectures on ML</a:t>
            </a:r>
          </a:p>
        </p:txBody>
      </p:sp>
      <p:cxnSp>
        <p:nvCxnSpPr>
          <p:cNvPr id="53" name="直接箭头连接符 52"/>
          <p:cNvCxnSpPr>
            <a:stCxn id="51" idx="4"/>
            <a:endCxn id="16" idx="0"/>
          </p:cNvCxnSpPr>
          <p:nvPr/>
        </p:nvCxnSpPr>
        <p:spPr>
          <a:xfrm rot="5400000">
            <a:off x="1137422" y="2863850"/>
            <a:ext cx="439749" cy="1262054"/>
          </a:xfrm>
          <a:prstGeom prst="straightConnector1">
            <a:avLst/>
          </a:prstGeom>
          <a:ln w="127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51" idx="4"/>
            <a:endCxn id="15" idx="0"/>
          </p:cNvCxnSpPr>
          <p:nvPr/>
        </p:nvCxnSpPr>
        <p:spPr>
          <a:xfrm rot="16200000" flipH="1">
            <a:off x="1857746" y="3405579"/>
            <a:ext cx="439749" cy="178595"/>
          </a:xfrm>
          <a:prstGeom prst="straightConnector1">
            <a:avLst/>
          </a:prstGeom>
          <a:ln w="127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stCxn id="50" idx="4"/>
            <a:endCxn id="17" idx="0"/>
          </p:cNvCxnSpPr>
          <p:nvPr/>
        </p:nvCxnSpPr>
        <p:spPr>
          <a:xfrm rot="5400000">
            <a:off x="4092497" y="3171093"/>
            <a:ext cx="368311" cy="1004758"/>
          </a:xfrm>
          <a:prstGeom prst="straightConnector1">
            <a:avLst/>
          </a:prstGeom>
          <a:ln w="127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a:stCxn id="50" idx="4"/>
            <a:endCxn id="19" idx="0"/>
          </p:cNvCxnSpPr>
          <p:nvPr/>
        </p:nvCxnSpPr>
        <p:spPr>
          <a:xfrm rot="16200000" flipH="1">
            <a:off x="4862735" y="3405612"/>
            <a:ext cx="368311" cy="535719"/>
          </a:xfrm>
          <a:prstGeom prst="straightConnector1">
            <a:avLst/>
          </a:prstGeom>
          <a:ln w="127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69" name="Oval 17"/>
          <p:cNvSpPr>
            <a:spLocks noChangeArrowheads="1"/>
          </p:cNvSpPr>
          <p:nvPr/>
        </p:nvSpPr>
        <p:spPr bwMode="auto">
          <a:xfrm>
            <a:off x="6596074" y="2643182"/>
            <a:ext cx="1795202" cy="631821"/>
          </a:xfrm>
          <a:prstGeom prst="ellipse">
            <a:avLst/>
          </a:prstGeom>
          <a:gradFill rotWithShape="1">
            <a:gsLst>
              <a:gs pos="0">
                <a:srgbClr val="FFFFFF"/>
              </a:gs>
              <a:gs pos="100000">
                <a:srgbClr val="FFC5C6">
                  <a:alpha val="64998"/>
                </a:srgbClr>
              </a:gs>
            </a:gsLst>
            <a:path path="shape">
              <a:fillToRect l="50000" t="50000" r="50000" b="50000"/>
            </a:path>
          </a:gradFill>
          <a:ln w="12700">
            <a:solidFill>
              <a:srgbClr val="5F5F5F"/>
            </a:solidFill>
            <a:prstDash val="dash"/>
            <a:round/>
            <a:headEnd/>
            <a:tailEnd/>
          </a:ln>
        </p:spPr>
        <p:txBody>
          <a:bodyPr lIns="18000" tIns="10800" rIns="18000" bIns="10800" anchor="ctr"/>
          <a:lstStyle/>
          <a:p>
            <a:pPr algn="ctr"/>
            <a:r>
              <a:rPr lang="en-US" i="1" dirty="0"/>
              <a:t>Evaluation</a:t>
            </a:r>
          </a:p>
        </p:txBody>
      </p:sp>
      <p:sp>
        <p:nvSpPr>
          <p:cNvPr id="72" name="AutoShape 22"/>
          <p:cNvSpPr>
            <a:spLocks noChangeArrowheads="1"/>
          </p:cNvSpPr>
          <p:nvPr/>
        </p:nvSpPr>
        <p:spPr bwMode="auto">
          <a:xfrm>
            <a:off x="6249144" y="4159910"/>
            <a:ext cx="1428760" cy="1357322"/>
          </a:xfrm>
          <a:prstGeom prst="roundRect">
            <a:avLst>
              <a:gd name="adj" fmla="val 16667"/>
            </a:avLst>
          </a:prstGeom>
          <a:solidFill>
            <a:srgbClr val="FFFFFF">
              <a:alpha val="78038"/>
            </a:srgbClr>
          </a:solidFill>
          <a:ln w="9525" algn="ctr">
            <a:solidFill>
              <a:schemeClr val="tx1"/>
            </a:solidFill>
            <a:round/>
            <a:headEnd/>
            <a:tailEnd/>
          </a:ln>
        </p:spPr>
        <p:txBody>
          <a:bodyPr wrap="none" lIns="45720" anchor="t"/>
          <a:lstStyle/>
          <a:p>
            <a:r>
              <a:rPr lang="en-US" sz="1400" b="1"/>
              <a:t>Homework</a:t>
            </a:r>
            <a:endParaRPr lang="en-US" sz="1400" b="1" dirty="0"/>
          </a:p>
          <a:p>
            <a:r>
              <a:rPr lang="en-US" sz="1400"/>
              <a:t>(</a:t>
            </a:r>
            <a:r>
              <a:rPr lang="en-US" sz="1400" dirty="0"/>
              <a:t>5</a:t>
            </a:r>
            <a:r>
              <a:rPr lang="en-US" altLang="zh-CN" sz="1400"/>
              <a:t>0 </a:t>
            </a:r>
            <a:r>
              <a:rPr lang="en-US" altLang="zh-CN" sz="1400" dirty="0"/>
              <a:t>points</a:t>
            </a:r>
            <a:r>
              <a:rPr lang="en-US" sz="1400" dirty="0"/>
              <a:t>)</a:t>
            </a:r>
          </a:p>
          <a:p>
            <a:endParaRPr lang="en-US" sz="1400" b="1" dirty="0"/>
          </a:p>
          <a:p>
            <a:r>
              <a:rPr lang="pt-BR" sz="1400" dirty="0"/>
              <a:t>Correctness</a:t>
            </a:r>
          </a:p>
          <a:p>
            <a:r>
              <a:rPr lang="pt-BR" sz="1400" dirty="0"/>
              <a:t>efficiency</a:t>
            </a:r>
          </a:p>
          <a:p>
            <a:endParaRPr lang="pt-BR" sz="1200" dirty="0"/>
          </a:p>
          <a:p>
            <a:endParaRPr lang="pt-BR" sz="1200" dirty="0"/>
          </a:p>
          <a:p>
            <a:endParaRPr lang="pt-BR" sz="1200" dirty="0"/>
          </a:p>
        </p:txBody>
      </p:sp>
      <p:sp>
        <p:nvSpPr>
          <p:cNvPr id="73" name="AutoShape 19"/>
          <p:cNvSpPr>
            <a:spLocks noChangeArrowheads="1"/>
          </p:cNvSpPr>
          <p:nvPr/>
        </p:nvSpPr>
        <p:spPr bwMode="auto">
          <a:xfrm>
            <a:off x="7987596" y="3861048"/>
            <a:ext cx="1573916" cy="1285884"/>
          </a:xfrm>
          <a:prstGeom prst="roundRect">
            <a:avLst>
              <a:gd name="adj" fmla="val 16667"/>
            </a:avLst>
          </a:prstGeom>
          <a:solidFill>
            <a:srgbClr val="FFFFFF">
              <a:alpha val="78038"/>
            </a:srgbClr>
          </a:solidFill>
          <a:ln w="9525" algn="ctr">
            <a:solidFill>
              <a:schemeClr val="tx1"/>
            </a:solidFill>
            <a:round/>
            <a:headEnd/>
            <a:tailEnd/>
          </a:ln>
        </p:spPr>
        <p:txBody>
          <a:bodyPr wrap="none" lIns="45720" anchor="t"/>
          <a:lstStyle/>
          <a:p>
            <a:r>
              <a:rPr lang="en-US" sz="1400" b="1"/>
              <a:t>Projects</a:t>
            </a:r>
            <a:endParaRPr lang="en-US" sz="1400" b="1" dirty="0"/>
          </a:p>
          <a:p>
            <a:r>
              <a:rPr lang="en-US" sz="1400"/>
              <a:t>(50 </a:t>
            </a:r>
            <a:r>
              <a:rPr lang="en-US" sz="1400" dirty="0"/>
              <a:t>points)</a:t>
            </a:r>
          </a:p>
          <a:p>
            <a:endParaRPr lang="en-US" sz="1200" dirty="0"/>
          </a:p>
          <a:p>
            <a:r>
              <a:rPr lang="en-US" sz="1200"/>
              <a:t>Novelty (20)</a:t>
            </a:r>
            <a:endParaRPr lang="en-US" sz="1200" dirty="0"/>
          </a:p>
          <a:p>
            <a:r>
              <a:rPr lang="en-US" sz="1200"/>
              <a:t>Completeness (30)</a:t>
            </a:r>
            <a:endParaRPr lang="en-US" sz="1200" dirty="0"/>
          </a:p>
        </p:txBody>
      </p:sp>
      <p:cxnSp>
        <p:nvCxnSpPr>
          <p:cNvPr id="74" name="直接箭头连接符 73"/>
          <p:cNvCxnSpPr>
            <a:stCxn id="69" idx="4"/>
            <a:endCxn id="73" idx="0"/>
          </p:cNvCxnSpPr>
          <p:nvPr/>
        </p:nvCxnSpPr>
        <p:spPr>
          <a:xfrm>
            <a:off x="7493675" y="3275003"/>
            <a:ext cx="1280879" cy="586045"/>
          </a:xfrm>
          <a:prstGeom prst="straightConnector1">
            <a:avLst/>
          </a:prstGeom>
          <a:ln w="127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stCxn id="69" idx="4"/>
            <a:endCxn id="72" idx="0"/>
          </p:cNvCxnSpPr>
          <p:nvPr/>
        </p:nvCxnSpPr>
        <p:spPr>
          <a:xfrm rot="5400000">
            <a:off x="6786147" y="3452381"/>
            <a:ext cx="884907" cy="530151"/>
          </a:xfrm>
          <a:prstGeom prst="straightConnector1">
            <a:avLst/>
          </a:prstGeom>
          <a:ln w="127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62" name="AutoShape 22"/>
          <p:cNvSpPr>
            <a:spLocks noChangeArrowheads="1"/>
          </p:cNvSpPr>
          <p:nvPr/>
        </p:nvSpPr>
        <p:spPr bwMode="auto">
          <a:xfrm>
            <a:off x="3809992" y="4643446"/>
            <a:ext cx="1357322" cy="1143008"/>
          </a:xfrm>
          <a:prstGeom prst="roundRect">
            <a:avLst>
              <a:gd name="adj" fmla="val 16667"/>
            </a:avLst>
          </a:prstGeom>
          <a:solidFill>
            <a:srgbClr val="FFFFFF">
              <a:alpha val="78038"/>
            </a:srgbClr>
          </a:solidFill>
          <a:ln w="9525" algn="ctr">
            <a:solidFill>
              <a:schemeClr val="tx1"/>
            </a:solidFill>
            <a:round/>
            <a:headEnd/>
            <a:tailEnd/>
          </a:ln>
        </p:spPr>
        <p:txBody>
          <a:bodyPr wrap="none" anchor="t"/>
          <a:lstStyle/>
          <a:p>
            <a:r>
              <a:rPr lang="en-US" sz="1400" b="1" dirty="0"/>
              <a:t>Output</a:t>
            </a:r>
          </a:p>
          <a:p>
            <a:endParaRPr lang="pt-BR" sz="1200" dirty="0"/>
          </a:p>
          <a:p>
            <a:r>
              <a:rPr lang="pt-BR" sz="1200" dirty="0"/>
              <a:t>New algorithms</a:t>
            </a:r>
          </a:p>
          <a:p>
            <a:r>
              <a:rPr lang="pt-BR" sz="1200" dirty="0"/>
              <a:t>Paper</a:t>
            </a:r>
          </a:p>
          <a:p>
            <a:r>
              <a:rPr lang="pt-BR" sz="1200" dirty="0"/>
              <a:t>Fun!</a:t>
            </a:r>
          </a:p>
        </p:txBody>
      </p:sp>
      <p:cxnSp>
        <p:nvCxnSpPr>
          <p:cNvPr id="66" name="直接箭头连接符 65"/>
          <p:cNvCxnSpPr>
            <a:stCxn id="19" idx="2"/>
            <a:endCxn id="62" idx="0"/>
          </p:cNvCxnSpPr>
          <p:nvPr/>
        </p:nvCxnSpPr>
        <p:spPr>
          <a:xfrm rot="5400000">
            <a:off x="4758826" y="4087522"/>
            <a:ext cx="285752" cy="826097"/>
          </a:xfrm>
          <a:prstGeom prst="straightConnector1">
            <a:avLst/>
          </a:prstGeom>
          <a:ln w="127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17" idx="2"/>
            <a:endCxn id="62" idx="0"/>
          </p:cNvCxnSpPr>
          <p:nvPr/>
        </p:nvCxnSpPr>
        <p:spPr>
          <a:xfrm rot="16200000" flipH="1">
            <a:off x="3988587" y="4143380"/>
            <a:ext cx="285752" cy="714380"/>
          </a:xfrm>
          <a:prstGeom prst="straightConnector1">
            <a:avLst/>
          </a:prstGeom>
          <a:ln w="127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879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53"/>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strips(downLeft)">
                                      <p:cBhvr>
                                        <p:cTn id="27" dur="500"/>
                                        <p:tgtEl>
                                          <p:spTgt spid="14"/>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par>
                          <p:cTn id="31" fill="hold">
                            <p:stCondLst>
                              <p:cond delay="500"/>
                            </p:stCondLst>
                            <p:childTnLst>
                              <p:par>
                                <p:cTn id="32" presetID="1" presetClass="entr" presetSubtype="0" fill="hold" nodeType="afterEffect">
                                  <p:stCondLst>
                                    <p:cond delay="0"/>
                                  </p:stCondLst>
                                  <p:childTnLst>
                                    <p:set>
                                      <p:cBhvr>
                                        <p:cTn id="33" dur="1" fill="hold">
                                          <p:stCondLst>
                                            <p:cond delay="0"/>
                                          </p:stCondLst>
                                        </p:cTn>
                                        <p:tgtEl>
                                          <p:spTgt spid="56"/>
                                        </p:tgtEl>
                                        <p:attrNameLst>
                                          <p:attrName>style.visibility</p:attrName>
                                        </p:attrNameLst>
                                      </p:cBhvr>
                                      <p:to>
                                        <p:strVal val="visible"/>
                                      </p:to>
                                    </p:set>
                                  </p:childTnLst>
                                </p:cTn>
                              </p:par>
                            </p:childTnLst>
                          </p:cTn>
                        </p:par>
                        <p:par>
                          <p:cTn id="34" fill="hold">
                            <p:stCondLst>
                              <p:cond delay="500"/>
                            </p:stCondLst>
                            <p:childTnLst>
                              <p:par>
                                <p:cTn id="35" presetID="1" presetClass="entr" presetSubtype="0" fill="hold" nodeType="after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childTnLst>
                          </p:cTn>
                        </p:par>
                        <p:par>
                          <p:cTn id="37" fill="hold">
                            <p:stCondLst>
                              <p:cond delay="500"/>
                            </p:stCondLst>
                            <p:childTnLst>
                              <p:par>
                                <p:cTn id="38" presetID="1" presetClass="entr" presetSubtype="0"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par>
                          <p:cTn id="43" fill="hold">
                            <p:stCondLst>
                              <p:cond delay="500"/>
                            </p:stCondLst>
                            <p:childTnLst>
                              <p:par>
                                <p:cTn id="44" presetID="1" presetClass="entr" presetSubtype="0" fill="hold" nodeType="after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 presetClass="entr" presetSubtype="0" fill="hold" nodeType="afterEffect">
                                  <p:stCondLst>
                                    <p:cond delay="0"/>
                                  </p:stCondLst>
                                  <p:childTnLst>
                                    <p:set>
                                      <p:cBhvr>
                                        <p:cTn id="48" dur="1" fill="hold">
                                          <p:stCondLst>
                                            <p:cond delay="0"/>
                                          </p:stCondLst>
                                        </p:cTn>
                                        <p:tgtEl>
                                          <p:spTgt spid="66"/>
                                        </p:tgtEl>
                                        <p:attrNameLst>
                                          <p:attrName>style.visibility</p:attrName>
                                        </p:attrNameLst>
                                      </p:cBhvr>
                                      <p:to>
                                        <p:strVal val="visible"/>
                                      </p:to>
                                    </p:set>
                                  </p:childTnLst>
                                </p:cTn>
                              </p:par>
                            </p:childTnLst>
                          </p:cTn>
                        </p:par>
                        <p:par>
                          <p:cTn id="49" fill="hold">
                            <p:stCondLst>
                              <p:cond delay="500"/>
                            </p:stCondLst>
                            <p:childTnLst>
                              <p:par>
                                <p:cTn id="50" presetID="1" presetClass="entr" presetSubtype="0" fill="hold" grpId="0" nodeType="afterEffect">
                                  <p:stCondLst>
                                    <p:cond delay="0"/>
                                  </p:stCondLst>
                                  <p:childTnLst>
                                    <p:set>
                                      <p:cBhvr>
                                        <p:cTn id="51" dur="1" fill="hold">
                                          <p:stCondLst>
                                            <p:cond delay="0"/>
                                          </p:stCondLst>
                                        </p:cTn>
                                        <p:tgtEl>
                                          <p:spTgt spid="6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8" presetClass="entr" presetSubtype="12" fill="hold" grpId="0" nodeType="click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strips(downLeft)">
                                      <p:cBhvr>
                                        <p:cTn id="56" dur="500"/>
                                        <p:tgtEl>
                                          <p:spTgt spid="18"/>
                                        </p:tgtEl>
                                      </p:cBhvr>
                                    </p:animEffect>
                                  </p:childTnLst>
                                </p:cTn>
                              </p:par>
                            </p:childTnLst>
                          </p:cTn>
                        </p:par>
                        <p:par>
                          <p:cTn id="57" fill="hold">
                            <p:stCondLst>
                              <p:cond delay="500"/>
                            </p:stCondLst>
                            <p:childTnLst>
                              <p:par>
                                <p:cTn id="58" presetID="1" presetClass="entr" presetSubtype="0" fill="hold" grpId="0" nodeType="afterEffect">
                                  <p:stCondLst>
                                    <p:cond delay="0"/>
                                  </p:stCondLst>
                                  <p:childTnLst>
                                    <p:set>
                                      <p:cBhvr>
                                        <p:cTn id="59" dur="1" fill="hold">
                                          <p:stCondLst>
                                            <p:cond delay="0"/>
                                          </p:stCondLst>
                                        </p:cTn>
                                        <p:tgtEl>
                                          <p:spTgt spid="69"/>
                                        </p:tgtEl>
                                        <p:attrNameLst>
                                          <p:attrName>style.visibility</p:attrName>
                                        </p:attrNameLst>
                                      </p:cBhvr>
                                      <p:to>
                                        <p:strVal val="visible"/>
                                      </p:to>
                                    </p:set>
                                  </p:childTnLst>
                                </p:cTn>
                              </p:par>
                            </p:childTnLst>
                          </p:cTn>
                        </p:par>
                        <p:par>
                          <p:cTn id="60" fill="hold">
                            <p:stCondLst>
                              <p:cond delay="500"/>
                            </p:stCondLst>
                            <p:childTnLst>
                              <p:par>
                                <p:cTn id="61" presetID="1" presetClass="entr" presetSubtype="0" fill="hold" nodeType="afterEffect">
                                  <p:stCondLst>
                                    <p:cond delay="0"/>
                                  </p:stCondLst>
                                  <p:childTnLst>
                                    <p:set>
                                      <p:cBhvr>
                                        <p:cTn id="62" dur="1" fill="hold">
                                          <p:stCondLst>
                                            <p:cond delay="0"/>
                                          </p:stCondLst>
                                        </p:cTn>
                                        <p:tgtEl>
                                          <p:spTgt spid="77"/>
                                        </p:tgtEl>
                                        <p:attrNameLst>
                                          <p:attrName>style.visibility</p:attrName>
                                        </p:attrNameLst>
                                      </p:cBhvr>
                                      <p:to>
                                        <p:strVal val="visible"/>
                                      </p:to>
                                    </p:set>
                                  </p:childTnLst>
                                </p:cTn>
                              </p:par>
                            </p:childTnLst>
                          </p:cTn>
                        </p:par>
                        <p:par>
                          <p:cTn id="63" fill="hold">
                            <p:stCondLst>
                              <p:cond delay="500"/>
                            </p:stCondLst>
                            <p:childTnLst>
                              <p:par>
                                <p:cTn id="64" presetID="1" presetClass="entr" presetSubtype="0" fill="hold" nodeType="afterEffect">
                                  <p:stCondLst>
                                    <p:cond delay="0"/>
                                  </p:stCondLst>
                                  <p:childTnLst>
                                    <p:set>
                                      <p:cBhvr>
                                        <p:cTn id="65" dur="1" fill="hold">
                                          <p:stCondLst>
                                            <p:cond delay="0"/>
                                          </p:stCondLst>
                                        </p:cTn>
                                        <p:tgtEl>
                                          <p:spTgt spid="74"/>
                                        </p:tgtEl>
                                        <p:attrNameLst>
                                          <p:attrName>style.visibility</p:attrName>
                                        </p:attrNameLst>
                                      </p:cBhvr>
                                      <p:to>
                                        <p:strVal val="visible"/>
                                      </p:to>
                                    </p:set>
                                  </p:childTnLst>
                                </p:cTn>
                              </p:par>
                            </p:childTnLst>
                          </p:cTn>
                        </p:par>
                        <p:par>
                          <p:cTn id="66" fill="hold">
                            <p:stCondLst>
                              <p:cond delay="500"/>
                            </p:stCondLst>
                            <p:childTnLst>
                              <p:par>
                                <p:cTn id="67" presetID="1" presetClass="entr" presetSubtype="0" fill="hold" grpId="0" nodeType="afterEffect">
                                  <p:stCondLst>
                                    <p:cond delay="0"/>
                                  </p:stCondLst>
                                  <p:childTnLst>
                                    <p:set>
                                      <p:cBhvr>
                                        <p:cTn id="68" dur="1" fill="hold">
                                          <p:stCondLst>
                                            <p:cond delay="0"/>
                                          </p:stCondLst>
                                        </p:cTn>
                                        <p:tgtEl>
                                          <p:spTgt spid="72"/>
                                        </p:tgtEl>
                                        <p:attrNameLst>
                                          <p:attrName>style.visibility</p:attrName>
                                        </p:attrNameLst>
                                      </p:cBhvr>
                                      <p:to>
                                        <p:strVal val="visible"/>
                                      </p:to>
                                    </p:set>
                                  </p:childTnLst>
                                </p:cTn>
                              </p:par>
                            </p:childTnLst>
                          </p:cTn>
                        </p:par>
                        <p:par>
                          <p:cTn id="69" fill="hold">
                            <p:stCondLst>
                              <p:cond delay="500"/>
                            </p:stCondLst>
                            <p:childTnLst>
                              <p:par>
                                <p:cTn id="70" presetID="1" presetClass="entr" presetSubtype="0" fill="hold" grpId="0" nodeType="afterEffect">
                                  <p:stCondLst>
                                    <p:cond delay="0"/>
                                  </p:stCondLst>
                                  <p:childTnLst>
                                    <p:set>
                                      <p:cBhvr>
                                        <p:cTn id="71" dur="1" fill="hold">
                                          <p:stCondLst>
                                            <p:cond delay="0"/>
                                          </p:stCondLst>
                                        </p:cTn>
                                        <p:tgtEl>
                                          <p:spTgt spid="73"/>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15" grpId="0" animBg="1"/>
      <p:bldP spid="16" grpId="0" animBg="1"/>
      <p:bldP spid="17" grpId="0" animBg="1"/>
      <p:bldP spid="18" grpId="0" animBg="1"/>
      <p:bldP spid="19" grpId="0" animBg="1"/>
      <p:bldP spid="23" grpId="0" animBg="1"/>
      <p:bldP spid="50" grpId="0" animBg="1"/>
      <p:bldP spid="51" grpId="0" animBg="1"/>
      <p:bldP spid="69" grpId="0" animBg="1"/>
      <p:bldP spid="72" grpId="0" animBg="1"/>
      <p:bldP spid="73" grpId="0" animBg="1"/>
      <p:bldP spid="6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Presentation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381000" y="981075"/>
            <a:ext cx="9144000" cy="6858000"/>
          </a:xfrm>
          <a:prstGeom prst="rect">
            <a:avLst/>
          </a:prstGeom>
        </p:spPr>
      </p:pic>
    </p:spTree>
    <p:extLst>
      <p:ext uri="{BB962C8B-B14F-4D97-AF65-F5344CB8AC3E}">
        <p14:creationId xmlns:p14="http://schemas.microsoft.com/office/powerpoint/2010/main" val="15186124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副标题 4"/>
          <p:cNvSpPr txBox="1">
            <a:spLocks/>
          </p:cNvSpPr>
          <p:nvPr/>
        </p:nvSpPr>
        <p:spPr bwMode="auto">
          <a:xfrm>
            <a:off x="381000" y="6451600"/>
            <a:ext cx="9144000" cy="406400"/>
          </a:xfrm>
          <a:prstGeom prst="rect">
            <a:avLst/>
          </a:prstGeom>
          <a:solidFill>
            <a:schemeClr val="bg1"/>
          </a:solidFill>
          <a:ln w="9525">
            <a:solidFill>
              <a:schemeClr val="bg1"/>
            </a:solidFill>
            <a:miter lim="800000"/>
            <a:headEnd/>
            <a:tailEnd/>
          </a:ln>
        </p:spPr>
        <p:txBody>
          <a:bodyPr lIns="166154" tIns="42203" rIns="66462" bIns="42203" anchor="ct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a:spcBef>
                <a:spcPct val="0"/>
              </a:spcBef>
              <a:buFontTx/>
              <a:buNone/>
            </a:pPr>
            <a:endParaRPr kumimoji="0" lang="en-US" altLang="zh-CN" sz="1200" b="1"/>
          </a:p>
        </p:txBody>
      </p:sp>
      <p:sp>
        <p:nvSpPr>
          <p:cNvPr id="2" name="Title 1"/>
          <p:cNvSpPr>
            <a:spLocks noGrp="1"/>
          </p:cNvSpPr>
          <p:nvPr>
            <p:ph type="title"/>
          </p:nvPr>
        </p:nvSpPr>
        <p:spPr/>
        <p:txBody>
          <a:bodyPr/>
          <a:lstStyle/>
          <a:p>
            <a:pPr>
              <a:defRPr/>
            </a:pPr>
            <a:r>
              <a:rPr lang="en-US" altLang="zh-CN" dirty="0">
                <a:latin typeface="+mn-lt"/>
                <a:ea typeface="SimHei" charset="0"/>
                <a:cs typeface="SimHei" charset="0"/>
              </a:rPr>
              <a:t>Related Publications</a:t>
            </a:r>
            <a:endParaRPr lang="en-US" dirty="0">
              <a:latin typeface="+mn-lt"/>
              <a:ea typeface="SimHei" charset="0"/>
              <a:cs typeface="SimHei" charset="0"/>
            </a:endParaRPr>
          </a:p>
        </p:txBody>
      </p:sp>
      <p:sp>
        <p:nvSpPr>
          <p:cNvPr id="93187" name="Content Placeholder 2"/>
          <p:cNvSpPr>
            <a:spLocks noGrp="1"/>
          </p:cNvSpPr>
          <p:nvPr>
            <p:ph idx="1"/>
          </p:nvPr>
        </p:nvSpPr>
        <p:spPr>
          <a:xfrm>
            <a:off x="272480" y="1124744"/>
            <a:ext cx="9433048" cy="5112568"/>
          </a:xfrm>
        </p:spPr>
        <p:txBody>
          <a:bodyPr/>
          <a:lstStyle/>
          <a:p>
            <a:pPr marL="234000" indent="-234000">
              <a:spcBef>
                <a:spcPts val="600"/>
              </a:spcBef>
            </a:pPr>
            <a:r>
              <a:rPr lang="en-US" altLang="zh-CN" sz="1400" dirty="0"/>
              <a:t>Ming Ding, Chang Zhou, </a:t>
            </a:r>
            <a:r>
              <a:rPr lang="en-US" altLang="zh-CN" sz="1400" dirty="0" err="1"/>
              <a:t>Qibin</a:t>
            </a:r>
            <a:r>
              <a:rPr lang="en-US" altLang="zh-CN" sz="1400" dirty="0"/>
              <a:t> Chen, </a:t>
            </a:r>
            <a:r>
              <a:rPr lang="en-US" altLang="zh-CN" sz="1400" dirty="0" err="1"/>
              <a:t>Hongxia</a:t>
            </a:r>
            <a:r>
              <a:rPr lang="en-US" altLang="zh-CN" sz="1400" dirty="0"/>
              <a:t> Yang, and </a:t>
            </a:r>
            <a:r>
              <a:rPr lang="en-US" altLang="zh-CN" sz="1400" dirty="0" err="1"/>
              <a:t>Jie</a:t>
            </a:r>
            <a:r>
              <a:rPr lang="en-US" altLang="zh-CN" sz="1400" dirty="0"/>
              <a:t> Tang. Cognitive Graph for Multi-Hop Reading Comprehension at Scale. ACL’19.</a:t>
            </a:r>
          </a:p>
          <a:p>
            <a:pPr marL="234000" indent="-234000">
              <a:spcBef>
                <a:spcPts val="600"/>
              </a:spcBef>
            </a:pPr>
            <a:r>
              <a:rPr lang="en-US" altLang="zh-CN" sz="1400" dirty="0" err="1"/>
              <a:t>Jie</a:t>
            </a:r>
            <a:r>
              <a:rPr lang="en-US" altLang="zh-CN" sz="1400" dirty="0"/>
              <a:t> Zhang, </a:t>
            </a:r>
            <a:r>
              <a:rPr lang="en-US" altLang="zh-CN" sz="1400" dirty="0" err="1"/>
              <a:t>Yuxiao</a:t>
            </a:r>
            <a:r>
              <a:rPr lang="en-US" altLang="zh-CN" sz="1400" dirty="0"/>
              <a:t> Dong, Yan Wang, </a:t>
            </a:r>
            <a:r>
              <a:rPr lang="en-US" altLang="zh-CN" sz="1400" dirty="0" err="1"/>
              <a:t>Jie</a:t>
            </a:r>
            <a:r>
              <a:rPr lang="en-US" altLang="zh-CN" sz="1400" dirty="0"/>
              <a:t> Tang, and Ming Ding. </a:t>
            </a:r>
            <a:r>
              <a:rPr lang="en-US" altLang="zh-CN" sz="1400" dirty="0" err="1"/>
              <a:t>ProNE</a:t>
            </a:r>
            <a:r>
              <a:rPr lang="en-US" altLang="zh-CN" sz="1400" dirty="0"/>
              <a:t>: Fast and Scalable Network Representation Learning. IJCAI’19.</a:t>
            </a:r>
          </a:p>
          <a:p>
            <a:pPr marL="234000" indent="-234000">
              <a:spcBef>
                <a:spcPts val="600"/>
              </a:spcBef>
            </a:pPr>
            <a:r>
              <a:rPr lang="en-US" altLang="zh-CN" sz="1400" dirty="0" err="1"/>
              <a:t>Yukuo</a:t>
            </a:r>
            <a:r>
              <a:rPr lang="en-US" altLang="zh-CN" sz="1400" dirty="0"/>
              <a:t> Cen, Xu Zou, </a:t>
            </a:r>
            <a:r>
              <a:rPr lang="en-US" altLang="zh-CN" sz="1400" dirty="0" err="1"/>
              <a:t>Jianwei</a:t>
            </a:r>
            <a:r>
              <a:rPr lang="en-US" altLang="zh-CN" sz="1400" dirty="0"/>
              <a:t> Zhang, </a:t>
            </a:r>
            <a:r>
              <a:rPr lang="en-US" altLang="zh-CN" sz="1400" dirty="0" err="1"/>
              <a:t>Hongxia</a:t>
            </a:r>
            <a:r>
              <a:rPr lang="en-US" altLang="zh-CN" sz="1400" dirty="0"/>
              <a:t> Yang, </a:t>
            </a:r>
            <a:r>
              <a:rPr lang="en-US" altLang="zh-CN" sz="1400" dirty="0" err="1"/>
              <a:t>Jingren</a:t>
            </a:r>
            <a:r>
              <a:rPr lang="en-US" altLang="zh-CN" sz="1400" dirty="0"/>
              <a:t> Zhou and </a:t>
            </a:r>
            <a:r>
              <a:rPr lang="en-US" altLang="zh-CN" sz="1400" dirty="0" err="1"/>
              <a:t>Jie</a:t>
            </a:r>
            <a:r>
              <a:rPr lang="en-US" altLang="zh-CN" sz="1400" dirty="0"/>
              <a:t> Tang. Representation Learning for Attributed Multiplex Heterogeneous Network. KDD’19.</a:t>
            </a:r>
          </a:p>
          <a:p>
            <a:pPr marL="234000" indent="-234000">
              <a:spcBef>
                <a:spcPts val="600"/>
              </a:spcBef>
            </a:pPr>
            <a:r>
              <a:rPr lang="en-US" altLang="zh-CN" sz="1400" dirty="0" err="1"/>
              <a:t>Fanjin</a:t>
            </a:r>
            <a:r>
              <a:rPr lang="en-US" altLang="zh-CN" sz="1400" dirty="0"/>
              <a:t> Zhang, Xiao Liu, </a:t>
            </a:r>
            <a:r>
              <a:rPr lang="en-US" altLang="zh-CN" sz="1400" dirty="0" err="1"/>
              <a:t>Jie</a:t>
            </a:r>
            <a:r>
              <a:rPr lang="en-US" altLang="zh-CN" sz="1400" dirty="0"/>
              <a:t> Tang, </a:t>
            </a:r>
            <a:r>
              <a:rPr lang="en-US" altLang="zh-CN" sz="1400" dirty="0" err="1"/>
              <a:t>Yuxiao</a:t>
            </a:r>
            <a:r>
              <a:rPr lang="en-US" altLang="zh-CN" sz="1400" dirty="0"/>
              <a:t> Dong, </a:t>
            </a:r>
            <a:r>
              <a:rPr lang="en-US" altLang="zh-CN" sz="1400" dirty="0" err="1"/>
              <a:t>Peiran</a:t>
            </a:r>
            <a:r>
              <a:rPr lang="en-US" altLang="zh-CN" sz="1400" dirty="0"/>
              <a:t> Yao, </a:t>
            </a:r>
            <a:r>
              <a:rPr lang="en-US" altLang="zh-CN" sz="1400" dirty="0" err="1"/>
              <a:t>Jie</a:t>
            </a:r>
            <a:r>
              <a:rPr lang="en-US" altLang="zh-CN" sz="1400" dirty="0"/>
              <a:t> Zhang, </a:t>
            </a:r>
            <a:r>
              <a:rPr lang="en-US" altLang="zh-CN" sz="1400" dirty="0" err="1"/>
              <a:t>Xiaotao</a:t>
            </a:r>
            <a:r>
              <a:rPr lang="en-US" altLang="zh-CN" sz="1400" dirty="0"/>
              <a:t> Gu, Yan Wang, Bin Shao, Rui Li, and </a:t>
            </a:r>
            <a:r>
              <a:rPr lang="en-US" altLang="zh-CN" sz="1400" dirty="0" err="1"/>
              <a:t>Kuansan</a:t>
            </a:r>
            <a:r>
              <a:rPr lang="en-US" altLang="zh-CN" sz="1400" dirty="0"/>
              <a:t> Wang. OAG: Toward Linking Large-scale Heterogeneous Entity Graphs. KDD’19.</a:t>
            </a:r>
          </a:p>
          <a:p>
            <a:pPr marL="234000" indent="-234000">
              <a:spcBef>
                <a:spcPts val="600"/>
              </a:spcBef>
            </a:pPr>
            <a:r>
              <a:rPr lang="en-US" altLang="zh-CN" sz="1400" dirty="0" err="1"/>
              <a:t>Yifeng</a:t>
            </a:r>
            <a:r>
              <a:rPr lang="en-US" altLang="zh-CN" sz="1400" dirty="0"/>
              <a:t> Zhao, </a:t>
            </a:r>
            <a:r>
              <a:rPr lang="en-US" altLang="zh-CN" sz="1400" dirty="0" err="1"/>
              <a:t>Xiangwei</a:t>
            </a:r>
            <a:r>
              <a:rPr lang="en-US" altLang="zh-CN" sz="1400" dirty="0"/>
              <a:t> Wang, </a:t>
            </a:r>
            <a:r>
              <a:rPr lang="en-US" altLang="zh-CN" sz="1400" dirty="0" err="1"/>
              <a:t>Hongxia</a:t>
            </a:r>
            <a:r>
              <a:rPr lang="en-US" altLang="zh-CN" sz="1400" dirty="0"/>
              <a:t> Yang, Le Song, and </a:t>
            </a:r>
            <a:r>
              <a:rPr lang="en-US" altLang="zh-CN" sz="1400" dirty="0" err="1"/>
              <a:t>Jie</a:t>
            </a:r>
            <a:r>
              <a:rPr lang="en-US" altLang="zh-CN" sz="1400" dirty="0"/>
              <a:t> Tang. Large Scale Evolving Graphs with Burst Detection. IJCAI’19.</a:t>
            </a:r>
          </a:p>
          <a:p>
            <a:pPr marL="234000" indent="-234000">
              <a:spcBef>
                <a:spcPts val="600"/>
              </a:spcBef>
            </a:pPr>
            <a:r>
              <a:rPr lang="en-US" altLang="zh-CN" sz="1400" dirty="0"/>
              <a:t>Yu Han, </a:t>
            </a:r>
            <a:r>
              <a:rPr lang="en-US" altLang="zh-CN" sz="1400" dirty="0" err="1"/>
              <a:t>Jie</a:t>
            </a:r>
            <a:r>
              <a:rPr lang="en-US" altLang="zh-CN" sz="1400" dirty="0"/>
              <a:t> Tang, and Qian Chen. Network Embedding under Partial Monitoring for Evolving Networks. IJCAI’19.</a:t>
            </a:r>
          </a:p>
          <a:p>
            <a:pPr marL="234000" indent="-234000">
              <a:spcBef>
                <a:spcPts val="600"/>
              </a:spcBef>
            </a:pPr>
            <a:r>
              <a:rPr lang="en-US" altLang="zh-CN" sz="1400" dirty="0" err="1"/>
              <a:t>Jiezhong</a:t>
            </a:r>
            <a:r>
              <a:rPr lang="en-US" altLang="zh-CN" sz="1400" dirty="0"/>
              <a:t> </a:t>
            </a:r>
            <a:r>
              <a:rPr lang="en-US" altLang="zh-CN" sz="1400" dirty="0" err="1"/>
              <a:t>Qiu</a:t>
            </a:r>
            <a:r>
              <a:rPr lang="en-US" altLang="zh-CN" sz="1400" dirty="0"/>
              <a:t>, </a:t>
            </a:r>
            <a:r>
              <a:rPr lang="en-US" altLang="zh-CN" sz="1400" dirty="0" err="1"/>
              <a:t>Yuxiao</a:t>
            </a:r>
            <a:r>
              <a:rPr lang="en-US" altLang="zh-CN" sz="1400" dirty="0"/>
              <a:t> Dong, Hao Ma, Jian Li, Chi Wang, </a:t>
            </a:r>
            <a:r>
              <a:rPr lang="en-US" altLang="zh-CN" sz="1400" dirty="0" err="1"/>
              <a:t>Kuansan</a:t>
            </a:r>
            <a:r>
              <a:rPr lang="en-US" altLang="zh-CN" sz="1400" dirty="0"/>
              <a:t> Wang, and </a:t>
            </a:r>
            <a:r>
              <a:rPr lang="en-US" altLang="zh-CN" sz="1400" dirty="0" err="1"/>
              <a:t>Jie</a:t>
            </a:r>
            <a:r>
              <a:rPr lang="en-US" altLang="zh-CN" sz="1400" dirty="0"/>
              <a:t> Tang. </a:t>
            </a:r>
            <a:r>
              <a:rPr lang="en-US" altLang="zh-CN" sz="1400" dirty="0" err="1"/>
              <a:t>NetSMF</a:t>
            </a:r>
            <a:r>
              <a:rPr lang="en-US" altLang="zh-CN" sz="1400" dirty="0"/>
              <a:t>: Large-Scale Network Embedding as Sparse Matrix Factorization. WWW'19.</a:t>
            </a:r>
          </a:p>
          <a:p>
            <a:pPr marL="234000" indent="-234000">
              <a:spcBef>
                <a:spcPts val="600"/>
              </a:spcBef>
            </a:pPr>
            <a:r>
              <a:rPr lang="en-US" altLang="zh-CN" sz="1400" dirty="0" err="1"/>
              <a:t>Jiezhong</a:t>
            </a:r>
            <a:r>
              <a:rPr lang="en-US" altLang="zh-CN" sz="1400" dirty="0"/>
              <a:t> </a:t>
            </a:r>
            <a:r>
              <a:rPr lang="en-US" altLang="zh-CN" sz="1400" dirty="0" err="1"/>
              <a:t>Qiu</a:t>
            </a:r>
            <a:r>
              <a:rPr lang="en-US" altLang="zh-CN" sz="1400" dirty="0"/>
              <a:t>, Jian Tang, Hao Ma, </a:t>
            </a:r>
            <a:r>
              <a:rPr lang="en-US" altLang="zh-CN" sz="1400" dirty="0" err="1"/>
              <a:t>Yuxiao</a:t>
            </a:r>
            <a:r>
              <a:rPr lang="en-US" altLang="zh-CN" sz="1400" dirty="0"/>
              <a:t> Dong, </a:t>
            </a:r>
            <a:r>
              <a:rPr lang="en-US" altLang="zh-CN" sz="1400" dirty="0" err="1"/>
              <a:t>Kuansan</a:t>
            </a:r>
            <a:r>
              <a:rPr lang="en-US" altLang="zh-CN" sz="1400" dirty="0"/>
              <a:t> Wang, and </a:t>
            </a:r>
            <a:r>
              <a:rPr lang="en-US" altLang="zh-CN" sz="1400" dirty="0" err="1"/>
              <a:t>Jie</a:t>
            </a:r>
            <a:r>
              <a:rPr lang="en-US" altLang="zh-CN" sz="1400" dirty="0"/>
              <a:t> Tang. </a:t>
            </a:r>
            <a:r>
              <a:rPr lang="en-US" altLang="zh-CN" sz="1400" dirty="0" err="1"/>
              <a:t>DeepInf</a:t>
            </a:r>
            <a:r>
              <a:rPr lang="en-US" altLang="zh-CN" sz="1400" dirty="0"/>
              <a:t>: Modeling Influence Locality in Large Social Networks. KDD’18.</a:t>
            </a:r>
          </a:p>
          <a:p>
            <a:pPr marL="234000" indent="-234000">
              <a:spcBef>
                <a:spcPts val="600"/>
              </a:spcBef>
            </a:pPr>
            <a:r>
              <a:rPr lang="en-US" altLang="zh-CN" sz="1400" dirty="0" err="1"/>
              <a:t>Jiezhong</a:t>
            </a:r>
            <a:r>
              <a:rPr lang="en-US" altLang="zh-CN" sz="1400" dirty="0"/>
              <a:t> </a:t>
            </a:r>
            <a:r>
              <a:rPr lang="en-US" altLang="zh-CN" sz="1400" dirty="0" err="1"/>
              <a:t>Qiu</a:t>
            </a:r>
            <a:r>
              <a:rPr lang="en-US" altLang="zh-CN" sz="1400" dirty="0"/>
              <a:t>, </a:t>
            </a:r>
            <a:r>
              <a:rPr lang="en-US" altLang="zh-CN" sz="1400" dirty="0" err="1"/>
              <a:t>Yuxiao</a:t>
            </a:r>
            <a:r>
              <a:rPr lang="en-US" altLang="zh-CN" sz="1400" dirty="0"/>
              <a:t> Dong, Hao Ma, Jian Li, </a:t>
            </a:r>
            <a:r>
              <a:rPr lang="en-US" altLang="zh-CN" sz="1400" dirty="0" err="1"/>
              <a:t>Kuansan</a:t>
            </a:r>
            <a:r>
              <a:rPr lang="en-US" altLang="zh-CN" sz="1400" dirty="0"/>
              <a:t> Wang, and </a:t>
            </a:r>
            <a:r>
              <a:rPr lang="en-US" altLang="zh-CN" sz="1400" dirty="0" err="1"/>
              <a:t>Jie</a:t>
            </a:r>
            <a:r>
              <a:rPr lang="en-US" altLang="zh-CN" sz="1400" dirty="0"/>
              <a:t> Tang. Network Embedding as Matrix Factorization: Unifying </a:t>
            </a:r>
            <a:r>
              <a:rPr lang="en-US" altLang="zh-CN" sz="1400" dirty="0" err="1"/>
              <a:t>DeepWalk</a:t>
            </a:r>
            <a:r>
              <a:rPr lang="en-US" altLang="zh-CN" sz="1400" dirty="0"/>
              <a:t>, LINE, PTE, and node2vec. WSDM’18. </a:t>
            </a:r>
          </a:p>
          <a:p>
            <a:pPr marL="234000" indent="-234000">
              <a:spcBef>
                <a:spcPts val="600"/>
              </a:spcBef>
            </a:pPr>
            <a:r>
              <a:rPr lang="en-US" altLang="zh-CN" sz="1400" dirty="0" err="1"/>
              <a:t>Jie</a:t>
            </a:r>
            <a:r>
              <a:rPr lang="en-US" altLang="zh-CN" sz="1400" dirty="0"/>
              <a:t> Tang, Jing Zhang, </a:t>
            </a:r>
            <a:r>
              <a:rPr lang="en-US" altLang="zh-CN" sz="1400" dirty="0" err="1"/>
              <a:t>Limin</a:t>
            </a:r>
            <a:r>
              <a:rPr lang="en-US" altLang="zh-CN" sz="1400" dirty="0"/>
              <a:t> Yao, </a:t>
            </a:r>
            <a:r>
              <a:rPr lang="en-US" altLang="zh-CN" sz="1400" dirty="0" err="1"/>
              <a:t>Juanzi</a:t>
            </a:r>
            <a:r>
              <a:rPr lang="en-US" altLang="zh-CN" sz="1400" dirty="0"/>
              <a:t> Li, Li Zhang, and Zhong Su. </a:t>
            </a:r>
            <a:r>
              <a:rPr lang="en-US" altLang="zh-CN" sz="1400" dirty="0" err="1"/>
              <a:t>ArnetMiner</a:t>
            </a:r>
            <a:r>
              <a:rPr lang="en-US" altLang="zh-CN" sz="1400" dirty="0"/>
              <a:t>: Extraction and Mining of Academic Social Networks. KDD’08.</a:t>
            </a:r>
          </a:p>
        </p:txBody>
      </p:sp>
      <p:sp>
        <p:nvSpPr>
          <p:cNvPr id="5" name="Rectangle 4">
            <a:extLst>
              <a:ext uri="{FF2B5EF4-FFF2-40B4-BE49-F238E27FC236}">
                <a16:creationId xmlns:a16="http://schemas.microsoft.com/office/drawing/2014/main" id="{5604AE79-A865-0746-A169-5EF6FE32F7AD}"/>
              </a:ext>
            </a:extLst>
          </p:cNvPr>
          <p:cNvSpPr/>
          <p:nvPr/>
        </p:nvSpPr>
        <p:spPr>
          <a:xfrm>
            <a:off x="381000" y="6317828"/>
            <a:ext cx="9144000" cy="423540"/>
          </a:xfrm>
          <a:prstGeom prst="rect">
            <a:avLst/>
          </a:prstGeom>
          <a:solidFill>
            <a:srgbClr val="C8EEFF"/>
          </a:solidFill>
          <a:ln>
            <a:solidFill>
              <a:srgbClr val="3C88D2"/>
            </a:solidFill>
          </a:ln>
          <a:effectLst/>
        </p:spPr>
        <p:style>
          <a:lnRef idx="1">
            <a:schemeClr val="accent1"/>
          </a:lnRef>
          <a:fillRef idx="3">
            <a:schemeClr val="accent1"/>
          </a:fillRef>
          <a:effectRef idx="2">
            <a:schemeClr val="accent1"/>
          </a:effectRef>
          <a:fontRef idx="minor">
            <a:schemeClr val="lt1"/>
          </a:fontRef>
        </p:style>
        <p:txBody>
          <a:bodyPr lIns="465231" anchor="ctr"/>
          <a:lstStyle/>
          <a:p>
            <a:pPr marL="0" lvl="1">
              <a:defRPr/>
            </a:pPr>
            <a:r>
              <a:rPr lang="en-US" dirty="0">
                <a:solidFill>
                  <a:schemeClr val="tx1"/>
                </a:solidFill>
              </a:rPr>
              <a:t>For more, please check here </a:t>
            </a:r>
            <a:r>
              <a:rPr lang="en-US" dirty="0">
                <a:solidFill>
                  <a:schemeClr val="tx1"/>
                </a:solidFill>
                <a:hlinkClick r:id="rId2"/>
              </a:rPr>
              <a:t>http://keg.cs.tsinghua.edu.cn/jietang</a:t>
            </a:r>
            <a:endParaRPr lang="en-US" dirty="0">
              <a:solidFill>
                <a:schemeClr val="tx1"/>
              </a:solidFill>
            </a:endParaRPr>
          </a:p>
        </p:txBody>
      </p:sp>
    </p:spTree>
    <p:extLst>
      <p:ext uri="{BB962C8B-B14F-4D97-AF65-F5344CB8AC3E}">
        <p14:creationId xmlns:p14="http://schemas.microsoft.com/office/powerpoint/2010/main" val="2283752736"/>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0492" y="5589240"/>
            <a:ext cx="9220192" cy="864096"/>
          </a:xfrm>
          <a:prstGeom prst="rect">
            <a:avLst/>
          </a:prstGeom>
          <a:noFill/>
          <a:ln>
            <a:solidFill>
              <a:srgbClr val="3C87D2"/>
            </a:solidFill>
          </a:ln>
          <a:effectLst/>
        </p:spPr>
        <p:style>
          <a:lnRef idx="1">
            <a:schemeClr val="accent1"/>
          </a:lnRef>
          <a:fillRef idx="3">
            <a:schemeClr val="accent1"/>
          </a:fillRef>
          <a:effectRef idx="2">
            <a:schemeClr val="accent1"/>
          </a:effectRef>
          <a:fontRef idx="minor">
            <a:schemeClr val="lt1"/>
          </a:fontRef>
        </p:style>
        <p:txBody>
          <a:bodyPr lIns="324000" rtlCol="0" anchor="ctr"/>
          <a:lstStyle/>
          <a:p>
            <a:pPr marL="0" lvl="1"/>
            <a:r>
              <a:rPr lang="en-US" dirty="0">
                <a:solidFill>
                  <a:schemeClr val="tx1"/>
                </a:solidFill>
              </a:rPr>
              <a:t>Jie Tang, KEG, Tsinghua U                    </a:t>
            </a:r>
            <a:r>
              <a:rPr lang="en-US" dirty="0">
                <a:solidFill>
                  <a:schemeClr val="tx1"/>
                </a:solidFill>
                <a:hlinkClick r:id="rId3"/>
              </a:rPr>
              <a:t>http://keg.cs.tsinghua.edu.cn/jietang</a:t>
            </a:r>
            <a:endParaRPr lang="en-US" dirty="0">
              <a:solidFill>
                <a:schemeClr val="tx1"/>
              </a:solidFill>
            </a:endParaRPr>
          </a:p>
          <a:p>
            <a:pPr marL="0" lvl="1"/>
            <a:r>
              <a:rPr lang="en-US" dirty="0">
                <a:solidFill>
                  <a:srgbClr val="000090"/>
                </a:solidFill>
              </a:rPr>
              <a:t>Download all data &amp; Codes</a:t>
            </a:r>
            <a:r>
              <a:rPr lang="en-US" dirty="0">
                <a:solidFill>
                  <a:schemeClr val="tx1"/>
                </a:solidFill>
              </a:rPr>
              <a:t>                   </a:t>
            </a:r>
            <a:r>
              <a:rPr lang="en-US" dirty="0">
                <a:solidFill>
                  <a:schemeClr val="tx1"/>
                </a:solidFill>
                <a:hlinkClick r:id="rId4"/>
              </a:rPr>
              <a:t>https://keg.cs.tsinghua.edu.cn/cogdl/</a:t>
            </a:r>
            <a:endParaRPr lang="en-US" dirty="0">
              <a:solidFill>
                <a:schemeClr val="tx1"/>
              </a:solidFill>
            </a:endParaRPr>
          </a:p>
          <a:p>
            <a:pPr marL="0" lvl="1"/>
            <a:r>
              <a:rPr lang="en-US" dirty="0">
                <a:solidFill>
                  <a:schemeClr val="tx1"/>
                </a:solidFill>
              </a:rPr>
              <a:t>                                                               </a:t>
            </a:r>
            <a:r>
              <a:rPr lang="en-US" altLang="zh-CN" dirty="0">
                <a:ea typeface="Century" charset="0"/>
                <a:cs typeface="Century" charset="0"/>
                <a:hlinkClick r:id="rId5"/>
              </a:rPr>
              <a:t>https://github.com/THUDM</a:t>
            </a:r>
            <a:r>
              <a:rPr lang="en-US" dirty="0">
                <a:solidFill>
                  <a:schemeClr val="tx1"/>
                </a:solidFill>
              </a:rPr>
              <a:t> </a:t>
            </a:r>
          </a:p>
        </p:txBody>
      </p:sp>
      <p:sp>
        <p:nvSpPr>
          <p:cNvPr id="4" name="Text Box 24">
            <a:extLst>
              <a:ext uri="{FF2B5EF4-FFF2-40B4-BE49-F238E27FC236}">
                <a16:creationId xmlns:a16="http://schemas.microsoft.com/office/drawing/2014/main" id="{3F771512-0BA5-6449-8D5D-6C4EC25201EE}"/>
              </a:ext>
            </a:extLst>
          </p:cNvPr>
          <p:cNvSpPr txBox="1">
            <a:spLocks noChangeArrowheads="1"/>
          </p:cNvSpPr>
          <p:nvPr/>
        </p:nvSpPr>
        <p:spPr bwMode="auto">
          <a:xfrm>
            <a:off x="344488" y="2211055"/>
            <a:ext cx="9144000" cy="2708434"/>
          </a:xfrm>
          <a:prstGeom prst="rect">
            <a:avLst/>
          </a:prstGeom>
          <a:noFill/>
          <a:ln w="9525">
            <a:noFill/>
            <a:miter lim="800000"/>
            <a:headEnd/>
            <a:tailEnd/>
          </a:ln>
        </p:spPr>
        <p:txBody>
          <a:bodyPr wrap="square">
            <a:spAutoFit/>
          </a:bodyPr>
          <a:lstStyle/>
          <a:p>
            <a:pPr algn="ctr">
              <a:spcBef>
                <a:spcPct val="50000"/>
              </a:spcBef>
            </a:pPr>
            <a:r>
              <a:rPr lang="en-US" altLang="zh-CN" sz="4000" dirty="0">
                <a:sym typeface="Wingdings" pitchFamily="2" charset="2"/>
              </a:rPr>
              <a:t>Thank you</a:t>
            </a:r>
            <a:r>
              <a:rPr lang="zh-CN" altLang="en-US" sz="4000" dirty="0">
                <a:sym typeface="Wingdings" pitchFamily="2" charset="2"/>
              </a:rPr>
              <a:t>！</a:t>
            </a:r>
            <a:endParaRPr lang="en-US" altLang="zh-CN" sz="4000" dirty="0">
              <a:sym typeface="Wingdings" pitchFamily="2" charset="2"/>
            </a:endParaRPr>
          </a:p>
          <a:p>
            <a:pPr algn="ctr">
              <a:spcBef>
                <a:spcPts val="960"/>
              </a:spcBef>
            </a:pPr>
            <a:r>
              <a:rPr lang="en-US" altLang="zh-CN" sz="2000" b="1" dirty="0">
                <a:sym typeface="Wingdings" pitchFamily="2" charset="2"/>
              </a:rPr>
              <a:t>Collaborators:</a:t>
            </a:r>
            <a:endParaRPr lang="de-DE" altLang="zh-CN" sz="2000" dirty="0">
              <a:sym typeface="Wingdings" pitchFamily="2" charset="2"/>
            </a:endParaRPr>
          </a:p>
          <a:p>
            <a:pPr algn="ctr">
              <a:spcBef>
                <a:spcPts val="600"/>
              </a:spcBef>
            </a:pPr>
            <a:r>
              <a:rPr lang="de-DE" altLang="zh-CN" sz="2000" dirty="0">
                <a:sym typeface="Wingdings" pitchFamily="2" charset="2"/>
              </a:rPr>
              <a:t>Jie Zhang, Ming Ding, </a:t>
            </a:r>
            <a:r>
              <a:rPr lang="de-DE" altLang="zh-CN" sz="2000" dirty="0" err="1">
                <a:sym typeface="Wingdings" pitchFamily="2" charset="2"/>
              </a:rPr>
              <a:t>Jiezhong</a:t>
            </a:r>
            <a:r>
              <a:rPr lang="de-DE" altLang="zh-CN" sz="2000" dirty="0">
                <a:sym typeface="Wingdings" pitchFamily="2" charset="2"/>
              </a:rPr>
              <a:t> Qiu, </a:t>
            </a:r>
            <a:r>
              <a:rPr lang="de-DE" altLang="zh-CN" sz="2000" dirty="0" err="1">
                <a:sym typeface="Wingdings" pitchFamily="2" charset="2"/>
              </a:rPr>
              <a:t>Qibin</a:t>
            </a:r>
            <a:r>
              <a:rPr lang="de-DE" altLang="zh-CN" sz="2000" dirty="0">
                <a:sym typeface="Wingdings" pitchFamily="2" charset="2"/>
              </a:rPr>
              <a:t> Chen, </a:t>
            </a:r>
            <a:r>
              <a:rPr lang="de-DE" altLang="zh-CN" sz="2000" dirty="0" err="1">
                <a:sym typeface="Wingdings" pitchFamily="2" charset="2"/>
              </a:rPr>
              <a:t>Yifeng</a:t>
            </a:r>
            <a:r>
              <a:rPr lang="de-DE" altLang="zh-CN" sz="2000" dirty="0">
                <a:sym typeface="Wingdings" pitchFamily="2" charset="2"/>
              </a:rPr>
              <a:t> Zhao, </a:t>
            </a:r>
            <a:r>
              <a:rPr lang="de-DE" altLang="zh-CN" sz="2000" dirty="0" err="1">
                <a:sym typeface="Wingdings" pitchFamily="2" charset="2"/>
              </a:rPr>
              <a:t>Yukuo</a:t>
            </a:r>
            <a:r>
              <a:rPr lang="de-DE" altLang="zh-CN" sz="2000" dirty="0">
                <a:sym typeface="Wingdings" pitchFamily="2" charset="2"/>
              </a:rPr>
              <a:t> </a:t>
            </a:r>
            <a:r>
              <a:rPr lang="de-DE" altLang="zh-CN" sz="2000" dirty="0" err="1">
                <a:sym typeface="Wingdings" pitchFamily="2" charset="2"/>
              </a:rPr>
              <a:t>Cen</a:t>
            </a:r>
            <a:r>
              <a:rPr lang="de-DE" altLang="zh-CN" sz="2000" dirty="0">
                <a:sym typeface="Wingdings" pitchFamily="2" charset="2"/>
              </a:rPr>
              <a:t>, </a:t>
            </a:r>
            <a:r>
              <a:rPr lang="de-DE" altLang="zh-CN" sz="2000" dirty="0" err="1">
                <a:sym typeface="Wingdings" pitchFamily="2" charset="2"/>
              </a:rPr>
              <a:t>Yu</a:t>
            </a:r>
            <a:r>
              <a:rPr lang="de-DE" altLang="zh-CN" sz="2000" dirty="0">
                <a:sym typeface="Wingdings" pitchFamily="2" charset="2"/>
              </a:rPr>
              <a:t> Han, </a:t>
            </a:r>
            <a:r>
              <a:rPr lang="de-DE" altLang="zh-CN" sz="2000" dirty="0" err="1">
                <a:sym typeface="Wingdings" pitchFamily="2" charset="2"/>
              </a:rPr>
              <a:t>Fanjin</a:t>
            </a:r>
            <a:r>
              <a:rPr lang="de-DE" altLang="zh-CN" sz="2000" dirty="0">
                <a:sym typeface="Wingdings" pitchFamily="2" charset="2"/>
              </a:rPr>
              <a:t> Zhang, </a:t>
            </a:r>
            <a:r>
              <a:rPr lang="de-DE" altLang="zh-CN" sz="2000" dirty="0" err="1">
                <a:sym typeface="Wingdings" pitchFamily="2" charset="2"/>
              </a:rPr>
              <a:t>Xu</a:t>
            </a:r>
            <a:r>
              <a:rPr lang="de-DE" altLang="zh-CN" sz="2000" dirty="0">
                <a:sym typeface="Wingdings" pitchFamily="2" charset="2"/>
              </a:rPr>
              <a:t> Zou, Yan Wang, et al. (</a:t>
            </a:r>
            <a:r>
              <a:rPr lang="de-DE" altLang="zh-CN" sz="2000" b="1" dirty="0">
                <a:solidFill>
                  <a:srgbClr val="FF6600"/>
                </a:solidFill>
                <a:sym typeface="Wingdings" pitchFamily="2" charset="2"/>
              </a:rPr>
              <a:t>THU</a:t>
            </a:r>
            <a:r>
              <a:rPr lang="de-DE" altLang="zh-CN" sz="2000" dirty="0">
                <a:sym typeface="Wingdings" pitchFamily="2" charset="2"/>
              </a:rPr>
              <a:t>)</a:t>
            </a:r>
          </a:p>
          <a:p>
            <a:pPr algn="ctr">
              <a:spcBef>
                <a:spcPts val="960"/>
              </a:spcBef>
            </a:pPr>
            <a:r>
              <a:rPr lang="de-DE" altLang="zh-CN" sz="2000" dirty="0" err="1">
                <a:sym typeface="Wingdings" pitchFamily="2" charset="2"/>
              </a:rPr>
              <a:t>Hongxiao</a:t>
            </a:r>
            <a:r>
              <a:rPr lang="de-DE" altLang="zh-CN" sz="2000" dirty="0">
                <a:sym typeface="Wingdings" pitchFamily="2" charset="2"/>
              </a:rPr>
              <a:t> Yang, Chang Zhou, Le Song, </a:t>
            </a:r>
            <a:r>
              <a:rPr lang="de-DE" altLang="zh-CN" sz="2000" dirty="0" err="1">
                <a:sym typeface="Wingdings" pitchFamily="2" charset="2"/>
              </a:rPr>
              <a:t>Jingren</a:t>
            </a:r>
            <a:r>
              <a:rPr lang="de-DE" altLang="zh-CN" sz="2000" dirty="0">
                <a:sym typeface="Wingdings" pitchFamily="2" charset="2"/>
              </a:rPr>
              <a:t> Zhou, et al. (</a:t>
            </a:r>
            <a:r>
              <a:rPr lang="de-DE" altLang="zh-CN" sz="2000" b="1" dirty="0" err="1">
                <a:solidFill>
                  <a:srgbClr val="FF6600"/>
                </a:solidFill>
                <a:sym typeface="Wingdings" pitchFamily="2" charset="2"/>
              </a:rPr>
              <a:t>Alibaba</a:t>
            </a:r>
            <a:r>
              <a:rPr lang="de-DE" altLang="zh-CN" sz="2000" dirty="0">
                <a:sym typeface="Wingdings" pitchFamily="2" charset="2"/>
              </a:rPr>
              <a:t>)</a:t>
            </a:r>
          </a:p>
          <a:p>
            <a:pPr algn="ctr">
              <a:spcBef>
                <a:spcPts val="960"/>
              </a:spcBef>
            </a:pPr>
            <a:r>
              <a:rPr lang="en-US" altLang="zh-CN" sz="2000" dirty="0" err="1">
                <a:sym typeface="Wingdings" pitchFamily="2" charset="2"/>
              </a:rPr>
              <a:t>Yuxiao</a:t>
            </a:r>
            <a:r>
              <a:rPr lang="en-US" altLang="zh-CN" sz="2000" dirty="0">
                <a:sym typeface="Wingdings" pitchFamily="2" charset="2"/>
              </a:rPr>
              <a:t> Dong, Chi Wang, Hao Ma, </a:t>
            </a:r>
            <a:r>
              <a:rPr lang="en-US" altLang="zh-CN" sz="2000" dirty="0" err="1">
                <a:sym typeface="Wingdings" pitchFamily="2" charset="2"/>
              </a:rPr>
              <a:t>Kuansan</a:t>
            </a:r>
            <a:r>
              <a:rPr lang="en-US" altLang="zh-CN" sz="2000" dirty="0">
                <a:sym typeface="Wingdings" pitchFamily="2" charset="2"/>
              </a:rPr>
              <a:t> Wang (</a:t>
            </a:r>
            <a:r>
              <a:rPr lang="en-US" altLang="zh-CN" sz="2000" b="1" dirty="0">
                <a:solidFill>
                  <a:srgbClr val="FF6600"/>
                </a:solidFill>
                <a:sym typeface="Wingdings" pitchFamily="2" charset="2"/>
              </a:rPr>
              <a:t>Microsoft</a:t>
            </a:r>
            <a:r>
              <a:rPr lang="en-US" altLang="zh-CN" sz="2000" dirty="0">
                <a:sym typeface="Wingdings" pitchFamily="2" charset="2"/>
              </a:rPr>
              <a:t>)</a:t>
            </a:r>
          </a:p>
        </p:txBody>
      </p:sp>
    </p:spTree>
    <p:extLst>
      <p:ext uri="{BB962C8B-B14F-4D97-AF65-F5344CB8AC3E}">
        <p14:creationId xmlns:p14="http://schemas.microsoft.com/office/powerpoint/2010/main" val="657048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Challenge</a:t>
            </a:r>
            <a:r>
              <a:rPr lang="zh-CN" altLang="en-US" dirty="0"/>
              <a:t> </a:t>
            </a:r>
            <a:r>
              <a:rPr lang="en-US" altLang="zh-CN" dirty="0"/>
              <a:t>1:</a:t>
            </a:r>
            <a:r>
              <a:rPr lang="zh-CN" altLang="en-US" dirty="0"/>
              <a:t> </a:t>
            </a:r>
            <a:r>
              <a:rPr lang="en-US" altLang="zh-CN" dirty="0"/>
              <a:t>Myopic</a:t>
            </a:r>
            <a:r>
              <a:rPr lang="zh-CN" altLang="en-US" dirty="0"/>
              <a:t> </a:t>
            </a:r>
            <a:r>
              <a:rPr lang="en-US" altLang="zh-CN" dirty="0"/>
              <a:t>Retrieval</a:t>
            </a:r>
            <a:r>
              <a:rPr lang="zh-CN" altLang="en-US" dirty="0"/>
              <a:t> </a:t>
            </a:r>
            <a:r>
              <a:rPr lang="en-US" altLang="zh-CN" dirty="0"/>
              <a:t>Problem</a:t>
            </a:r>
            <a:endParaRPr lang="en-US" dirty="0"/>
          </a:p>
        </p:txBody>
      </p:sp>
      <p:pic>
        <p:nvPicPr>
          <p:cNvPr id="4" name="Content Placeholder 6"/>
          <p:cNvPicPr>
            <a:picLocks noGrp="1" noChangeAspect="1"/>
          </p:cNvPicPr>
          <p:nvPr>
            <p:ph idx="1"/>
          </p:nvPr>
        </p:nvPicPr>
        <p:blipFill rotWithShape="1">
          <a:blip r:embed="rId2">
            <a:extLst>
              <a:ext uri="{28A0092B-C50C-407E-A947-70E740481C1C}">
                <a14:useLocalDpi xmlns:a14="http://schemas.microsoft.com/office/drawing/2010/main" val="0"/>
              </a:ext>
            </a:extLst>
          </a:blip>
          <a:srcRect l="9877" t="1745" r="12616" b="87797"/>
          <a:stretch/>
        </p:blipFill>
        <p:spPr>
          <a:xfrm>
            <a:off x="1237395" y="1231019"/>
            <a:ext cx="6998650" cy="654786"/>
          </a:xfrm>
          <a:prstGeom prst="rect">
            <a:avLst/>
          </a:prstGeom>
        </p:spPr>
      </p:pic>
      <p:sp>
        <p:nvSpPr>
          <p:cNvPr id="5" name="TextBox 4"/>
          <p:cNvSpPr txBox="1"/>
          <p:nvPr/>
        </p:nvSpPr>
        <p:spPr>
          <a:xfrm>
            <a:off x="1497702" y="2006825"/>
            <a:ext cx="6797309" cy="2308324"/>
          </a:xfrm>
          <a:prstGeom prst="rect">
            <a:avLst/>
          </a:prstGeom>
          <a:ln w="9525"/>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dirty="0"/>
              <a:t>Document</a:t>
            </a:r>
            <a:r>
              <a:rPr lang="zh-CN" altLang="en-US" dirty="0"/>
              <a:t> </a:t>
            </a:r>
            <a:r>
              <a:rPr lang="en-US" altLang="zh-CN" dirty="0"/>
              <a:t>A</a:t>
            </a:r>
            <a:endParaRPr lang="en-US" dirty="0"/>
          </a:p>
          <a:p>
            <a:r>
              <a:rPr lang="en-US" dirty="0">
                <a:latin typeface="Century" charset="0"/>
                <a:ea typeface="Century" charset="0"/>
                <a:cs typeface="Century" charset="0"/>
              </a:rPr>
              <a:t>Old School is a </a:t>
            </a:r>
            <a:r>
              <a:rPr lang="en-US" dirty="0">
                <a:solidFill>
                  <a:srgbClr val="FF0000"/>
                </a:solidFill>
                <a:latin typeface="Century" charset="0"/>
                <a:ea typeface="Century" charset="0"/>
                <a:cs typeface="Century" charset="0"/>
              </a:rPr>
              <a:t>2003</a:t>
            </a:r>
            <a:r>
              <a:rPr lang="en-US" dirty="0">
                <a:solidFill>
                  <a:srgbClr val="00B0F0"/>
                </a:solidFill>
                <a:latin typeface="Century" charset="0"/>
                <a:ea typeface="Century" charset="0"/>
                <a:cs typeface="Century" charset="0"/>
              </a:rPr>
              <a:t> </a:t>
            </a:r>
            <a:r>
              <a:rPr lang="en-US" dirty="0">
                <a:latin typeface="Century" charset="0"/>
                <a:ea typeface="Century" charset="0"/>
                <a:cs typeface="Century" charset="0"/>
              </a:rPr>
              <a:t>American comedy </a:t>
            </a:r>
            <a:r>
              <a:rPr lang="en-US" dirty="0">
                <a:solidFill>
                  <a:srgbClr val="FF0000"/>
                </a:solidFill>
                <a:latin typeface="Century" charset="0"/>
                <a:ea typeface="Century" charset="0"/>
                <a:cs typeface="Century" charset="0"/>
              </a:rPr>
              <a:t>film</a:t>
            </a:r>
            <a:r>
              <a:rPr lang="en-US" dirty="0">
                <a:latin typeface="Century" charset="0"/>
                <a:ea typeface="Century" charset="0"/>
                <a:cs typeface="Century" charset="0"/>
              </a:rPr>
              <a:t> released by DreamWorks Pictures and The Montecito Picture Company</a:t>
            </a:r>
            <a:r>
              <a:rPr lang="mr-IN" altLang="zh-CN" dirty="0">
                <a:latin typeface="Century" charset="0"/>
                <a:ea typeface="Century" charset="0"/>
                <a:cs typeface="Century" charset="0"/>
              </a:rPr>
              <a:t>…</a:t>
            </a:r>
            <a:endParaRPr lang="en-US" altLang="zh-CN" dirty="0">
              <a:latin typeface="Century" charset="0"/>
              <a:ea typeface="Century" charset="0"/>
              <a:cs typeface="Century" charset="0"/>
            </a:endParaRPr>
          </a:p>
          <a:p>
            <a:endParaRPr lang="en-US" dirty="0">
              <a:latin typeface="Century" charset="0"/>
              <a:ea typeface="Century" charset="0"/>
              <a:cs typeface="Century" charset="0"/>
            </a:endParaRPr>
          </a:p>
          <a:p>
            <a:endParaRPr lang="en-US" dirty="0">
              <a:latin typeface="Century" charset="0"/>
              <a:ea typeface="Century" charset="0"/>
              <a:cs typeface="Century" charset="0"/>
            </a:endParaRPr>
          </a:p>
          <a:p>
            <a:pPr algn="ctr"/>
            <a:r>
              <a:rPr lang="en-US" altLang="zh-CN" dirty="0">
                <a:ea typeface="Century" charset="0"/>
                <a:cs typeface="Century" charset="0"/>
              </a:rPr>
              <a:t>Document</a:t>
            </a:r>
            <a:r>
              <a:rPr lang="zh-CN" altLang="en-US" dirty="0">
                <a:ea typeface="Century" charset="0"/>
                <a:cs typeface="Century" charset="0"/>
              </a:rPr>
              <a:t> </a:t>
            </a:r>
            <a:r>
              <a:rPr lang="en-US" altLang="zh-CN" dirty="0">
                <a:ea typeface="Century" charset="0"/>
                <a:cs typeface="Century" charset="0"/>
              </a:rPr>
              <a:t>B</a:t>
            </a:r>
          </a:p>
          <a:p>
            <a:r>
              <a:rPr lang="en-US" altLang="zh-CN" dirty="0">
                <a:latin typeface="Century" charset="0"/>
                <a:ea typeface="Century" charset="0"/>
                <a:cs typeface="Century" charset="0"/>
              </a:rPr>
              <a:t>Many</a:t>
            </a:r>
            <a:r>
              <a:rPr lang="zh-CN" altLang="en-US" dirty="0">
                <a:latin typeface="Century" charset="0"/>
                <a:ea typeface="Century" charset="0"/>
                <a:cs typeface="Century" charset="0"/>
              </a:rPr>
              <a:t> </a:t>
            </a:r>
            <a:r>
              <a:rPr lang="en-US" altLang="zh-CN" dirty="0">
                <a:solidFill>
                  <a:srgbClr val="FF0000"/>
                </a:solidFill>
                <a:latin typeface="Century" charset="0"/>
                <a:ea typeface="Century" charset="0"/>
                <a:cs typeface="Century" charset="0"/>
              </a:rPr>
              <a:t>directors</a:t>
            </a:r>
            <a:r>
              <a:rPr lang="zh-CN" altLang="en-US" dirty="0">
                <a:solidFill>
                  <a:srgbClr val="FF0000"/>
                </a:solidFill>
                <a:latin typeface="Century" charset="0"/>
                <a:ea typeface="Century" charset="0"/>
                <a:cs typeface="Century" charset="0"/>
              </a:rPr>
              <a:t> </a:t>
            </a:r>
            <a:r>
              <a:rPr lang="en-US" altLang="zh-CN" dirty="0">
                <a:latin typeface="Century" charset="0"/>
                <a:ea typeface="Century" charset="0"/>
                <a:cs typeface="Century" charset="0"/>
              </a:rPr>
              <a:t>shoot</a:t>
            </a:r>
            <a:r>
              <a:rPr lang="zh-CN" altLang="en-US" dirty="0">
                <a:latin typeface="Century" charset="0"/>
                <a:ea typeface="Century" charset="0"/>
                <a:cs typeface="Century" charset="0"/>
              </a:rPr>
              <a:t> </a:t>
            </a:r>
            <a:r>
              <a:rPr lang="en-US" altLang="zh-CN" dirty="0">
                <a:solidFill>
                  <a:srgbClr val="FF0000"/>
                </a:solidFill>
                <a:latin typeface="Century" charset="0"/>
                <a:ea typeface="Century" charset="0"/>
                <a:cs typeface="Century" charset="0"/>
              </a:rPr>
              <a:t>scenes</a:t>
            </a:r>
            <a:r>
              <a:rPr lang="zh-CN" altLang="en-US" dirty="0">
                <a:solidFill>
                  <a:srgbClr val="FF0000"/>
                </a:solidFill>
                <a:latin typeface="Century" charset="0"/>
                <a:ea typeface="Century" charset="0"/>
                <a:cs typeface="Century" charset="0"/>
              </a:rPr>
              <a:t> </a:t>
            </a:r>
            <a:r>
              <a:rPr lang="en-US" altLang="zh-CN" dirty="0">
                <a:latin typeface="Century" charset="0"/>
                <a:ea typeface="Century" charset="0"/>
                <a:cs typeface="Century" charset="0"/>
              </a:rPr>
              <a:t>in</a:t>
            </a:r>
            <a:r>
              <a:rPr lang="zh-CN" altLang="en-US" dirty="0">
                <a:latin typeface="Century" charset="0"/>
                <a:ea typeface="Century" charset="0"/>
                <a:cs typeface="Century" charset="0"/>
              </a:rPr>
              <a:t> </a:t>
            </a:r>
            <a:r>
              <a:rPr lang="en-US" dirty="0">
                <a:latin typeface="Century" charset="0"/>
                <a:ea typeface="Century" charset="0"/>
                <a:cs typeface="Century" charset="0"/>
              </a:rPr>
              <a:t>Hollywood</a:t>
            </a:r>
            <a:r>
              <a:rPr lang="en-US" altLang="zh-CN" dirty="0">
                <a:latin typeface="Century" charset="0"/>
                <a:ea typeface="Century" charset="0"/>
                <a:cs typeface="Century" charset="0"/>
              </a:rPr>
              <a:t>,</a:t>
            </a:r>
            <a:r>
              <a:rPr lang="zh-CN" altLang="en-US" dirty="0">
                <a:latin typeface="Century" charset="0"/>
                <a:ea typeface="Century" charset="0"/>
                <a:cs typeface="Century" charset="0"/>
              </a:rPr>
              <a:t> </a:t>
            </a:r>
            <a:r>
              <a:rPr lang="en-US" dirty="0">
                <a:solidFill>
                  <a:srgbClr val="FF0000"/>
                </a:solidFill>
                <a:latin typeface="Century" charset="0"/>
                <a:ea typeface="Century" charset="0"/>
                <a:cs typeface="Century" charset="0"/>
              </a:rPr>
              <a:t>Los Angeles</a:t>
            </a:r>
            <a:r>
              <a:rPr lang="en-US" altLang="zh-CN" dirty="0">
                <a:latin typeface="Century" charset="0"/>
                <a:ea typeface="Century" charset="0"/>
                <a:cs typeface="Century" charset="0"/>
              </a:rPr>
              <a:t>,</a:t>
            </a:r>
            <a:r>
              <a:rPr lang="zh-CN" altLang="en-US" dirty="0">
                <a:latin typeface="Century" charset="0"/>
                <a:ea typeface="Century" charset="0"/>
                <a:cs typeface="Century" charset="0"/>
              </a:rPr>
              <a:t> </a:t>
            </a:r>
            <a:r>
              <a:rPr lang="en-US" altLang="zh-CN" dirty="0">
                <a:latin typeface="Century" charset="0"/>
                <a:ea typeface="Century" charset="0"/>
                <a:cs typeface="Century" charset="0"/>
              </a:rPr>
              <a:t>which</a:t>
            </a:r>
            <a:r>
              <a:rPr lang="zh-CN" altLang="en-US" dirty="0">
                <a:latin typeface="Century" charset="0"/>
                <a:ea typeface="Century" charset="0"/>
                <a:cs typeface="Century" charset="0"/>
              </a:rPr>
              <a:t> </a:t>
            </a:r>
            <a:r>
              <a:rPr lang="en-US" altLang="zh-CN" dirty="0">
                <a:latin typeface="Century" charset="0"/>
                <a:ea typeface="Century" charset="0"/>
                <a:cs typeface="Century" charset="0"/>
              </a:rPr>
              <a:t>is</a:t>
            </a:r>
            <a:r>
              <a:rPr lang="zh-CN" altLang="en-US" dirty="0">
                <a:latin typeface="Century" charset="0"/>
                <a:ea typeface="Century" charset="0"/>
                <a:cs typeface="Century" charset="0"/>
              </a:rPr>
              <a:t> </a:t>
            </a:r>
            <a:r>
              <a:rPr lang="en-US" altLang="zh-CN" dirty="0">
                <a:latin typeface="Century" charset="0"/>
                <a:ea typeface="Century" charset="0"/>
                <a:cs typeface="Century" charset="0"/>
              </a:rPr>
              <a:t>notable as the home of the</a:t>
            </a:r>
            <a:r>
              <a:rPr lang="zh-CN" altLang="en-US" dirty="0">
                <a:latin typeface="Century" charset="0"/>
                <a:ea typeface="Century" charset="0"/>
                <a:cs typeface="Century" charset="0"/>
              </a:rPr>
              <a:t> </a:t>
            </a:r>
            <a:r>
              <a:rPr lang="en-US" altLang="zh-CN" dirty="0">
                <a:latin typeface="Century" charset="0"/>
                <a:ea typeface="Century" charset="0"/>
                <a:cs typeface="Century" charset="0"/>
              </a:rPr>
              <a:t>U.S.</a:t>
            </a:r>
            <a:r>
              <a:rPr lang="zh-CN" altLang="en-US" dirty="0">
                <a:latin typeface="Century" charset="0"/>
                <a:ea typeface="Century" charset="0"/>
                <a:cs typeface="Century" charset="0"/>
              </a:rPr>
              <a:t> </a:t>
            </a:r>
            <a:r>
              <a:rPr lang="en-US" altLang="zh-CN" dirty="0">
                <a:solidFill>
                  <a:srgbClr val="FF0000"/>
                </a:solidFill>
                <a:latin typeface="Century" charset="0"/>
                <a:ea typeface="Century" charset="0"/>
                <a:cs typeface="Century" charset="0"/>
              </a:rPr>
              <a:t>film</a:t>
            </a:r>
            <a:r>
              <a:rPr lang="zh-CN" altLang="en-US" dirty="0">
                <a:solidFill>
                  <a:srgbClr val="FF0000"/>
                </a:solidFill>
                <a:latin typeface="Century" charset="0"/>
                <a:ea typeface="Century" charset="0"/>
                <a:cs typeface="Century" charset="0"/>
              </a:rPr>
              <a:t> </a:t>
            </a:r>
            <a:r>
              <a:rPr lang="en-US" altLang="zh-CN" dirty="0">
                <a:latin typeface="Century" charset="0"/>
                <a:ea typeface="Century" charset="0"/>
                <a:cs typeface="Century" charset="0"/>
              </a:rPr>
              <a:t>industry.</a:t>
            </a:r>
            <a:endParaRPr lang="en-US" dirty="0">
              <a:latin typeface="Century" charset="0"/>
              <a:ea typeface="Century" charset="0"/>
              <a:cs typeface="Century" charset="0"/>
            </a:endParaRPr>
          </a:p>
        </p:txBody>
      </p:sp>
      <p:sp>
        <p:nvSpPr>
          <p:cNvPr id="6" name="Rectangle 5"/>
          <p:cNvSpPr/>
          <p:nvPr/>
        </p:nvSpPr>
        <p:spPr>
          <a:xfrm>
            <a:off x="963361" y="4596656"/>
            <a:ext cx="8205589" cy="1200329"/>
          </a:xfrm>
          <a:prstGeom prst="rect">
            <a:avLst/>
          </a:prstGeom>
        </p:spPr>
        <p:txBody>
          <a:bodyPr wrap="square">
            <a:spAutoFit/>
          </a:bodyPr>
          <a:lstStyle/>
          <a:p>
            <a:r>
              <a:rPr lang="en-US" altLang="zh-CN" sz="2400" dirty="0"/>
              <a:t>However in multi-hop QA, </a:t>
            </a:r>
            <a:r>
              <a:rPr lang="en-US" sz="2400" dirty="0"/>
              <a:t>paragraphs </a:t>
            </a:r>
            <a:r>
              <a:rPr lang="en-US" sz="2400" dirty="0">
                <a:solidFill>
                  <a:srgbClr val="FF0000"/>
                </a:solidFill>
              </a:rPr>
              <a:t>multiple hops away</a:t>
            </a:r>
            <a:r>
              <a:rPr lang="en-US" sz="2400" dirty="0"/>
              <a:t> from the question </a:t>
            </a:r>
            <a:r>
              <a:rPr lang="en-US" sz="2400" dirty="0">
                <a:solidFill>
                  <a:srgbClr val="FF0000"/>
                </a:solidFill>
              </a:rPr>
              <a:t>could share few common words</a:t>
            </a:r>
            <a:r>
              <a:rPr lang="en-US" sz="2400" dirty="0"/>
              <a:t> with the question, leading to a failed retrieval. </a:t>
            </a:r>
            <a:endParaRPr lang="en-US" altLang="zh-CN" sz="2400" dirty="0"/>
          </a:p>
        </p:txBody>
      </p:sp>
    </p:spTree>
    <p:extLst>
      <p:ext uri="{BB962C8B-B14F-4D97-AF65-F5344CB8AC3E}">
        <p14:creationId xmlns:p14="http://schemas.microsoft.com/office/powerpoint/2010/main" val="2858330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Challenge</a:t>
            </a:r>
            <a:r>
              <a:rPr lang="zh-CN" altLang="en-US" dirty="0"/>
              <a:t> </a:t>
            </a:r>
            <a:r>
              <a:rPr lang="en-US" altLang="zh-CN" dirty="0"/>
              <a:t>2:</a:t>
            </a:r>
            <a:r>
              <a:rPr lang="zh-CN" altLang="en-US" dirty="0"/>
              <a:t> </a:t>
            </a:r>
            <a:r>
              <a:rPr lang="en-US" altLang="zh-CN" dirty="0" err="1"/>
              <a:t>Explainability</a:t>
            </a:r>
            <a:endParaRPr lang="en-US" dirty="0"/>
          </a:p>
        </p:txBody>
      </p:sp>
      <p:sp>
        <p:nvSpPr>
          <p:cNvPr id="3" name="Content Placeholder 2"/>
          <p:cNvSpPr>
            <a:spLocks noGrp="1"/>
          </p:cNvSpPr>
          <p:nvPr>
            <p:ph idx="1"/>
          </p:nvPr>
        </p:nvSpPr>
        <p:spPr>
          <a:xfrm>
            <a:off x="488505" y="1020092"/>
            <a:ext cx="9001000" cy="4929188"/>
          </a:xfrm>
        </p:spPr>
        <p:txBody>
          <a:bodyPr/>
          <a:lstStyle/>
          <a:p>
            <a:r>
              <a:rPr lang="en-US" altLang="zh-CN" dirty="0"/>
              <a:t>Most</a:t>
            </a:r>
            <a:r>
              <a:rPr lang="zh-CN" altLang="en-US" dirty="0"/>
              <a:t> </a:t>
            </a:r>
            <a:r>
              <a:rPr lang="en-US" altLang="zh-CN" dirty="0"/>
              <a:t>RC</a:t>
            </a:r>
            <a:r>
              <a:rPr lang="zh-CN" altLang="en-US" dirty="0"/>
              <a:t> </a:t>
            </a:r>
            <a:r>
              <a:rPr lang="en-US" altLang="zh-CN" dirty="0"/>
              <a:t>models</a:t>
            </a:r>
            <a:r>
              <a:rPr lang="zh-CN" altLang="en-US" dirty="0"/>
              <a:t> </a:t>
            </a:r>
            <a:r>
              <a:rPr lang="en-US" altLang="zh-CN" dirty="0"/>
              <a:t>can</a:t>
            </a:r>
            <a:r>
              <a:rPr lang="zh-CN" altLang="en-US" dirty="0"/>
              <a:t> </a:t>
            </a:r>
            <a:r>
              <a:rPr lang="en-US" altLang="zh-CN" dirty="0"/>
              <a:t>only</a:t>
            </a:r>
            <a:r>
              <a:rPr lang="zh-CN" altLang="en-US" dirty="0"/>
              <a:t> </a:t>
            </a:r>
            <a:r>
              <a:rPr lang="en-US" altLang="zh-CN" dirty="0"/>
              <a:t>be</a:t>
            </a:r>
            <a:r>
              <a:rPr lang="zh-CN" altLang="en-US" dirty="0"/>
              <a:t> </a:t>
            </a:r>
            <a:r>
              <a:rPr lang="en-US" altLang="zh-CN" dirty="0"/>
              <a:t>seen</a:t>
            </a:r>
            <a:r>
              <a:rPr lang="zh-CN" altLang="en-US" dirty="0"/>
              <a:t> </a:t>
            </a:r>
            <a:r>
              <a:rPr lang="en-US" altLang="zh-CN" dirty="0"/>
              <a:t>as</a:t>
            </a:r>
            <a:r>
              <a:rPr lang="zh-CN" altLang="en-US" dirty="0"/>
              <a:t> </a:t>
            </a:r>
            <a:r>
              <a:rPr lang="en-US" altLang="zh-CN" dirty="0">
                <a:solidFill>
                  <a:srgbClr val="FF0000"/>
                </a:solidFill>
              </a:rPr>
              <a:t>black-box</a:t>
            </a:r>
            <a:r>
              <a:rPr lang="en-US" altLang="zh-CN" dirty="0"/>
              <a:t>es:</a:t>
            </a:r>
          </a:p>
          <a:p>
            <a:pPr lvl="1"/>
            <a:r>
              <a:rPr lang="en-US" altLang="zh-CN" dirty="0"/>
              <a:t>Input:</a:t>
            </a:r>
            <a:r>
              <a:rPr lang="zh-CN" altLang="en-US" dirty="0"/>
              <a:t> </a:t>
            </a:r>
            <a:r>
              <a:rPr lang="en-US" altLang="zh-CN" dirty="0"/>
              <a:t>The</a:t>
            </a:r>
            <a:r>
              <a:rPr lang="zh-CN" altLang="en-US" dirty="0"/>
              <a:t> </a:t>
            </a:r>
            <a:r>
              <a:rPr lang="en-US" altLang="zh-CN" dirty="0"/>
              <a:t>question</a:t>
            </a:r>
            <a:r>
              <a:rPr lang="zh-CN" altLang="en-US" dirty="0"/>
              <a:t> </a:t>
            </a:r>
            <a:r>
              <a:rPr lang="en-US" altLang="zh-CN" dirty="0"/>
              <a:t>and</a:t>
            </a:r>
            <a:r>
              <a:rPr lang="zh-CN" altLang="en-US" dirty="0"/>
              <a:t> </a:t>
            </a:r>
            <a:r>
              <a:rPr lang="en-US" altLang="zh-CN" dirty="0"/>
              <a:t>a</a:t>
            </a:r>
            <a:r>
              <a:rPr lang="zh-CN" altLang="en-US" dirty="0"/>
              <a:t> </a:t>
            </a:r>
            <a:r>
              <a:rPr lang="en-US" altLang="zh-CN" dirty="0"/>
              <a:t>paragraph</a:t>
            </a:r>
          </a:p>
          <a:p>
            <a:pPr lvl="1"/>
            <a:r>
              <a:rPr lang="en-US" altLang="zh-CN" dirty="0"/>
              <a:t>Output:</a:t>
            </a:r>
            <a:r>
              <a:rPr lang="zh-CN" altLang="en-US" dirty="0"/>
              <a:t> </a:t>
            </a:r>
            <a:r>
              <a:rPr lang="en-US" altLang="zh-CN" dirty="0"/>
              <a:t>The</a:t>
            </a:r>
            <a:r>
              <a:rPr lang="zh-CN" altLang="en-US" dirty="0"/>
              <a:t> </a:t>
            </a:r>
            <a:r>
              <a:rPr lang="en-US" altLang="zh-CN" dirty="0"/>
              <a:t>answer</a:t>
            </a:r>
            <a:r>
              <a:rPr lang="zh-CN" altLang="en-US" dirty="0"/>
              <a:t> </a:t>
            </a:r>
            <a:r>
              <a:rPr lang="en-US" altLang="zh-CN" dirty="0"/>
              <a:t>span</a:t>
            </a:r>
            <a:r>
              <a:rPr lang="zh-CN" altLang="en-US" dirty="0"/>
              <a:t> </a:t>
            </a:r>
            <a:r>
              <a:rPr lang="en-US" altLang="zh-CN" dirty="0"/>
              <a:t>(start</a:t>
            </a:r>
            <a:r>
              <a:rPr lang="zh-CN" altLang="en-US" dirty="0"/>
              <a:t> </a:t>
            </a:r>
            <a:r>
              <a:rPr lang="en-US" altLang="zh-CN" dirty="0"/>
              <a:t>and</a:t>
            </a:r>
            <a:r>
              <a:rPr lang="zh-CN" altLang="en-US" dirty="0"/>
              <a:t> </a:t>
            </a:r>
            <a:r>
              <a:rPr lang="en-US" altLang="zh-CN" dirty="0"/>
              <a:t>end</a:t>
            </a:r>
            <a:r>
              <a:rPr lang="zh-CN" altLang="en-US" dirty="0"/>
              <a:t> </a:t>
            </a:r>
            <a:r>
              <a:rPr lang="en-US" altLang="zh-CN" dirty="0"/>
              <a:t>positions)</a:t>
            </a:r>
          </a:p>
          <a:p>
            <a:pPr lvl="1"/>
            <a:endParaRPr lang="en-US" dirty="0"/>
          </a:p>
          <a:p>
            <a:r>
              <a:rPr lang="en-US" altLang="zh-CN" dirty="0"/>
              <a:t>To</a:t>
            </a:r>
            <a:r>
              <a:rPr lang="zh-CN" altLang="en-US" dirty="0"/>
              <a:t> </a:t>
            </a:r>
            <a:r>
              <a:rPr lang="en-US" altLang="zh-CN" dirty="0"/>
              <a:t>enable</a:t>
            </a:r>
            <a:r>
              <a:rPr lang="zh-CN" altLang="en-US" dirty="0"/>
              <a:t> </a:t>
            </a:r>
            <a:r>
              <a:rPr lang="en-US" altLang="zh-CN" dirty="0"/>
              <a:t>a</a:t>
            </a:r>
            <a:r>
              <a:rPr lang="zh-CN" altLang="en-US" dirty="0"/>
              <a:t> </a:t>
            </a:r>
            <a:r>
              <a:rPr lang="en-US" altLang="zh-CN" dirty="0"/>
              <a:t>verification</a:t>
            </a:r>
            <a:r>
              <a:rPr lang="zh-CN" altLang="en-US" dirty="0"/>
              <a:t> </a:t>
            </a:r>
            <a:r>
              <a:rPr lang="en-US" altLang="zh-CN" dirty="0"/>
              <a:t>by</a:t>
            </a:r>
            <a:r>
              <a:rPr lang="zh-CN" altLang="en-US" dirty="0"/>
              <a:t> </a:t>
            </a:r>
            <a:r>
              <a:rPr lang="en-US" altLang="zh-CN" dirty="0"/>
              <a:t>the</a:t>
            </a:r>
            <a:r>
              <a:rPr lang="zh-CN" altLang="en-US" dirty="0"/>
              <a:t> </a:t>
            </a:r>
            <a:r>
              <a:rPr lang="en-US" altLang="zh-CN" dirty="0"/>
              <a:t>user,</a:t>
            </a:r>
            <a:r>
              <a:rPr lang="zh-CN" altLang="en-US" dirty="0"/>
              <a:t> </a:t>
            </a:r>
            <a:r>
              <a:rPr lang="en-US" altLang="zh-CN" dirty="0"/>
              <a:t>we</a:t>
            </a:r>
            <a:r>
              <a:rPr lang="zh-CN" altLang="en-US" dirty="0"/>
              <a:t> </a:t>
            </a:r>
            <a:r>
              <a:rPr lang="en-US" altLang="zh-CN" dirty="0"/>
              <a:t>need:</a:t>
            </a:r>
          </a:p>
          <a:p>
            <a:pPr lvl="1"/>
            <a:r>
              <a:rPr lang="en-US" altLang="zh-CN" dirty="0"/>
              <a:t>The</a:t>
            </a:r>
            <a:r>
              <a:rPr lang="zh-CN" altLang="en-US" dirty="0"/>
              <a:t> </a:t>
            </a:r>
            <a:r>
              <a:rPr lang="en-US" altLang="zh-CN" dirty="0"/>
              <a:t>reasoning</a:t>
            </a:r>
            <a:r>
              <a:rPr lang="zh-CN" altLang="en-US" dirty="0"/>
              <a:t> </a:t>
            </a:r>
            <a:r>
              <a:rPr lang="en-US" altLang="zh-CN" dirty="0"/>
              <a:t>path</a:t>
            </a:r>
            <a:r>
              <a:rPr lang="zh-CN" altLang="en-US" dirty="0"/>
              <a:t> </a:t>
            </a:r>
            <a:r>
              <a:rPr lang="en-US" altLang="zh-CN" dirty="0"/>
              <a:t>(graph)</a:t>
            </a:r>
          </a:p>
          <a:p>
            <a:pPr lvl="1"/>
            <a:r>
              <a:rPr lang="en-US" altLang="zh-CN" dirty="0"/>
              <a:t>The</a:t>
            </a:r>
            <a:r>
              <a:rPr lang="zh-CN" altLang="en-US" dirty="0"/>
              <a:t> </a:t>
            </a:r>
            <a:r>
              <a:rPr lang="en-US" altLang="zh-CN" dirty="0"/>
              <a:t>supporting</a:t>
            </a:r>
            <a:r>
              <a:rPr lang="zh-CN" altLang="en-US" dirty="0"/>
              <a:t> </a:t>
            </a:r>
            <a:r>
              <a:rPr lang="en-US" altLang="zh-CN" dirty="0"/>
              <a:t>facts</a:t>
            </a:r>
            <a:r>
              <a:rPr lang="zh-CN" altLang="en-US" dirty="0"/>
              <a:t> </a:t>
            </a:r>
            <a:r>
              <a:rPr lang="en-US" altLang="zh-CN" dirty="0"/>
              <a:t>(sentences)</a:t>
            </a:r>
            <a:r>
              <a:rPr lang="zh-CN" altLang="en-US" dirty="0"/>
              <a:t> </a:t>
            </a:r>
            <a:r>
              <a:rPr lang="en-US" altLang="zh-CN" dirty="0"/>
              <a:t>at</a:t>
            </a:r>
            <a:r>
              <a:rPr lang="zh-CN" altLang="en-US" dirty="0"/>
              <a:t> </a:t>
            </a:r>
            <a:r>
              <a:rPr lang="en-US" altLang="zh-CN" dirty="0"/>
              <a:t>each</a:t>
            </a:r>
            <a:r>
              <a:rPr lang="zh-CN" altLang="en-US" dirty="0"/>
              <a:t> </a:t>
            </a:r>
            <a:r>
              <a:rPr lang="en-US" altLang="zh-CN" dirty="0"/>
              <a:t>hop</a:t>
            </a:r>
          </a:p>
          <a:p>
            <a:pPr lvl="1"/>
            <a:r>
              <a:rPr lang="en-US" altLang="zh-CN" dirty="0"/>
              <a:t>Other</a:t>
            </a:r>
            <a:r>
              <a:rPr lang="zh-CN" altLang="en-US" dirty="0"/>
              <a:t> </a:t>
            </a:r>
            <a:r>
              <a:rPr lang="en-US" altLang="zh-CN" dirty="0"/>
              <a:t>possible</a:t>
            </a:r>
            <a:r>
              <a:rPr lang="zh-CN" altLang="en-US" dirty="0"/>
              <a:t> </a:t>
            </a:r>
            <a:r>
              <a:rPr lang="en-US" altLang="zh-CN" dirty="0"/>
              <a:t>answers</a:t>
            </a:r>
            <a:r>
              <a:rPr lang="zh-CN" altLang="en-US" dirty="0"/>
              <a:t> </a:t>
            </a:r>
            <a:r>
              <a:rPr lang="en-US" altLang="zh-CN" dirty="0"/>
              <a:t>and</a:t>
            </a:r>
            <a:r>
              <a:rPr lang="zh-CN" altLang="en-US" dirty="0"/>
              <a:t> </a:t>
            </a:r>
            <a:r>
              <a:rPr lang="en-US" altLang="zh-CN" dirty="0"/>
              <a:t>their</a:t>
            </a:r>
            <a:r>
              <a:rPr lang="zh-CN" altLang="en-US" dirty="0"/>
              <a:t> </a:t>
            </a:r>
            <a:r>
              <a:rPr lang="en-US" altLang="zh-CN" dirty="0"/>
              <a:t>reasoning</a:t>
            </a:r>
            <a:r>
              <a:rPr lang="zh-CN" altLang="en-US" dirty="0"/>
              <a:t> </a:t>
            </a:r>
            <a:r>
              <a:rPr lang="en-US" altLang="zh-CN" dirty="0"/>
              <a:t>paths</a:t>
            </a:r>
            <a:r>
              <a:rPr lang="zh-CN" altLang="en-US" dirty="0"/>
              <a:t> </a:t>
            </a:r>
            <a:r>
              <a:rPr lang="en-US" altLang="zh-CN" dirty="0"/>
              <a:t>for</a:t>
            </a:r>
            <a:r>
              <a:rPr lang="zh-CN" altLang="en-US" dirty="0"/>
              <a:t> </a:t>
            </a:r>
            <a:r>
              <a:rPr lang="en-US" altLang="zh-CN" dirty="0"/>
              <a:t>comparison</a:t>
            </a:r>
          </a:p>
          <a:p>
            <a:pPr marL="457200" lvl="1" indent="0">
              <a:buNone/>
            </a:pPr>
            <a:endParaRPr lang="en-US" dirty="0"/>
          </a:p>
        </p:txBody>
      </p:sp>
    </p:spTree>
    <p:extLst>
      <p:ext uri="{BB962C8B-B14F-4D97-AF65-F5344CB8AC3E}">
        <p14:creationId xmlns:p14="http://schemas.microsoft.com/office/powerpoint/2010/main" val="2142192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3E5E5-8C0F-B24E-8708-4D07661CDDA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4C2F99F-D5AA-AB49-98F2-055261F81C3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1FB39EB-E6C2-B544-B828-46881A6DA54C}"/>
              </a:ext>
            </a:extLst>
          </p:cNvPr>
          <p:cNvPicPr>
            <a:picLocks noChangeAspect="1"/>
          </p:cNvPicPr>
          <p:nvPr/>
        </p:nvPicPr>
        <p:blipFill>
          <a:blip r:embed="rId2"/>
          <a:stretch>
            <a:fillRect/>
          </a:stretch>
        </p:blipFill>
        <p:spPr>
          <a:xfrm>
            <a:off x="-15552" y="584994"/>
            <a:ext cx="9906000" cy="5554070"/>
          </a:xfrm>
          <a:prstGeom prst="rect">
            <a:avLst/>
          </a:prstGeom>
        </p:spPr>
      </p:pic>
      <p:sp>
        <p:nvSpPr>
          <p:cNvPr id="5" name="Rectangle 4">
            <a:extLst>
              <a:ext uri="{FF2B5EF4-FFF2-40B4-BE49-F238E27FC236}">
                <a16:creationId xmlns:a16="http://schemas.microsoft.com/office/drawing/2014/main" id="{2BABEC41-CA77-CE4E-B0C1-9BFBFF8DEC92}"/>
              </a:ext>
            </a:extLst>
          </p:cNvPr>
          <p:cNvSpPr/>
          <p:nvPr/>
        </p:nvSpPr>
        <p:spPr>
          <a:xfrm>
            <a:off x="67367" y="6551766"/>
            <a:ext cx="9782177" cy="261610"/>
          </a:xfrm>
          <a:prstGeom prst="rect">
            <a:avLst/>
          </a:prstGeom>
        </p:spPr>
        <p:txBody>
          <a:bodyPr wrap="square">
            <a:spAutoFit/>
          </a:bodyPr>
          <a:lstStyle/>
          <a:p>
            <a:pPr marL="185738" indent="-185738">
              <a:buFont typeface="+mj-lt"/>
              <a:buAutoNum type="arabicPeriod"/>
            </a:pPr>
            <a:r>
              <a:rPr lang="en-US" sz="1100" dirty="0">
                <a:latin typeface="Times New Roman" charset="0"/>
                <a:ea typeface="Times New Roman" charset="0"/>
                <a:cs typeface="Times New Roman" charset="0"/>
              </a:rPr>
              <a:t>From </a:t>
            </a:r>
            <a:r>
              <a:rPr lang="en-US" sz="1100" dirty="0" err="1">
                <a:latin typeface="Times New Roman" charset="0"/>
                <a:ea typeface="Times New Roman" charset="0"/>
                <a:cs typeface="Times New Roman" charset="0"/>
              </a:rPr>
              <a:t>Bengio’s</a:t>
            </a:r>
            <a:r>
              <a:rPr lang="en-US" sz="1100" dirty="0">
                <a:latin typeface="Times New Roman" charset="0"/>
                <a:ea typeface="Times New Roman" charset="0"/>
                <a:cs typeface="Times New Roman" charset="0"/>
              </a:rPr>
              <a:t> NIPS’2019 Keynote</a:t>
            </a:r>
            <a:endParaRPr lang="en-US" sz="1100" b="1" dirty="0">
              <a:latin typeface="Times New Roman" charset="0"/>
              <a:ea typeface="Times New Roman" charset="0"/>
              <a:cs typeface="Times New Roman" charset="0"/>
            </a:endParaRPr>
          </a:p>
        </p:txBody>
      </p:sp>
    </p:spTree>
    <p:extLst>
      <p:ext uri="{BB962C8B-B14F-4D97-AF65-F5344CB8AC3E}">
        <p14:creationId xmlns:p14="http://schemas.microsoft.com/office/powerpoint/2010/main" val="475050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4396A-2EC2-5A49-A886-22A1789887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5DE3952-18E1-A840-998F-E674456F7F51}"/>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36F315F4-100D-8F4B-B663-FC19C89832CA}"/>
              </a:ext>
            </a:extLst>
          </p:cNvPr>
          <p:cNvSpPr/>
          <p:nvPr/>
        </p:nvSpPr>
        <p:spPr>
          <a:xfrm>
            <a:off x="67367" y="6551766"/>
            <a:ext cx="9782177" cy="261610"/>
          </a:xfrm>
          <a:prstGeom prst="rect">
            <a:avLst/>
          </a:prstGeom>
        </p:spPr>
        <p:txBody>
          <a:bodyPr wrap="square">
            <a:spAutoFit/>
          </a:bodyPr>
          <a:lstStyle/>
          <a:p>
            <a:pPr marL="185738" indent="-185738">
              <a:buFont typeface="+mj-lt"/>
              <a:buAutoNum type="arabicPeriod"/>
            </a:pPr>
            <a:r>
              <a:rPr lang="en-US" sz="1100" dirty="0">
                <a:latin typeface="Times New Roman" charset="0"/>
                <a:ea typeface="Times New Roman" charset="0"/>
                <a:cs typeface="Times New Roman" charset="0"/>
              </a:rPr>
              <a:t>From </a:t>
            </a:r>
            <a:r>
              <a:rPr lang="en-US" sz="1100" dirty="0" err="1">
                <a:latin typeface="Times New Roman" charset="0"/>
                <a:ea typeface="Times New Roman" charset="0"/>
                <a:cs typeface="Times New Roman" charset="0"/>
              </a:rPr>
              <a:t>Bengio’s</a:t>
            </a:r>
            <a:r>
              <a:rPr lang="en-US" sz="1100" dirty="0">
                <a:latin typeface="Times New Roman" charset="0"/>
                <a:ea typeface="Times New Roman" charset="0"/>
                <a:cs typeface="Times New Roman" charset="0"/>
              </a:rPr>
              <a:t> NIPS’2019 Keynote</a:t>
            </a:r>
            <a:endParaRPr lang="en-US" sz="1100" b="1" dirty="0">
              <a:latin typeface="Times New Roman" charset="0"/>
              <a:ea typeface="Times New Roman" charset="0"/>
              <a:cs typeface="Times New Roman" charset="0"/>
            </a:endParaRPr>
          </a:p>
        </p:txBody>
      </p:sp>
      <p:pic>
        <p:nvPicPr>
          <p:cNvPr id="5" name="Picture 4">
            <a:extLst>
              <a:ext uri="{FF2B5EF4-FFF2-40B4-BE49-F238E27FC236}">
                <a16:creationId xmlns:a16="http://schemas.microsoft.com/office/drawing/2014/main" id="{D9B6CE3B-0F95-B141-98FB-611F40D34B36}"/>
              </a:ext>
            </a:extLst>
          </p:cNvPr>
          <p:cNvPicPr>
            <a:picLocks noChangeAspect="1"/>
          </p:cNvPicPr>
          <p:nvPr/>
        </p:nvPicPr>
        <p:blipFill>
          <a:blip r:embed="rId2"/>
          <a:stretch>
            <a:fillRect/>
          </a:stretch>
        </p:blipFill>
        <p:spPr>
          <a:xfrm>
            <a:off x="0" y="548680"/>
            <a:ext cx="9906000" cy="5495026"/>
          </a:xfrm>
          <a:prstGeom prst="rect">
            <a:avLst/>
          </a:prstGeom>
        </p:spPr>
      </p:pic>
    </p:spTree>
    <p:extLst>
      <p:ext uri="{BB962C8B-B14F-4D97-AF65-F5344CB8AC3E}">
        <p14:creationId xmlns:p14="http://schemas.microsoft.com/office/powerpoint/2010/main" val="540724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463" y="332656"/>
            <a:ext cx="9363075" cy="792162"/>
          </a:xfrm>
        </p:spPr>
        <p:txBody>
          <a:bodyPr/>
          <a:lstStyle/>
          <a:p>
            <a:r>
              <a:rPr lang="en-US" dirty="0">
                <a:solidFill>
                  <a:srgbClr val="C00000"/>
                </a:solidFill>
              </a:rPr>
              <a:t>Cognitive Graph</a:t>
            </a:r>
            <a:r>
              <a:rPr lang="en-US" dirty="0"/>
              <a:t>: Representation, Reasoning, and Decision</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0415" y="2191244"/>
            <a:ext cx="5062090" cy="3510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0415" y="2191244"/>
            <a:ext cx="5062090" cy="35100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0415" y="2191244"/>
            <a:ext cx="5062090" cy="351000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0415" y="2191244"/>
            <a:ext cx="5062090" cy="3510000"/>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2860" y="4179639"/>
            <a:ext cx="1783350" cy="1747683"/>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8233" y="2134857"/>
            <a:ext cx="1632606" cy="1874776"/>
          </a:xfrm>
          <a:prstGeom prst="rect">
            <a:avLst/>
          </a:prstGeom>
        </p:spPr>
      </p:pic>
      <p:cxnSp>
        <p:nvCxnSpPr>
          <p:cNvPr id="15" name="Straight Arrow Connector 14"/>
          <p:cNvCxnSpPr/>
          <p:nvPr/>
        </p:nvCxnSpPr>
        <p:spPr>
          <a:xfrm>
            <a:off x="2803802" y="3156009"/>
            <a:ext cx="1516613" cy="277006"/>
          </a:xfrm>
          <a:prstGeom prst="straightConnector1">
            <a:avLst/>
          </a:prstGeom>
          <a:ln w="1270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2690838" y="2472589"/>
            <a:ext cx="1329994" cy="404404"/>
          </a:xfrm>
          <a:prstGeom prst="straightConnector1">
            <a:avLst/>
          </a:prstGeom>
          <a:ln w="1270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7" name="Curved Up Arrow 56"/>
          <p:cNvSpPr/>
          <p:nvPr/>
        </p:nvSpPr>
        <p:spPr>
          <a:xfrm>
            <a:off x="2690839" y="5493071"/>
            <a:ext cx="2606727" cy="60022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9" name="Picture 5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20415" y="2127870"/>
            <a:ext cx="5062090" cy="3753692"/>
          </a:xfrm>
          <a:prstGeom prst="rect">
            <a:avLst/>
          </a:prstGeom>
        </p:spPr>
      </p:pic>
      <p:cxnSp>
        <p:nvCxnSpPr>
          <p:cNvPr id="60" name="Straight Arrow Connector 59"/>
          <p:cNvCxnSpPr>
            <a:stCxn id="61" idx="1"/>
          </p:cNvCxnSpPr>
          <p:nvPr/>
        </p:nvCxnSpPr>
        <p:spPr>
          <a:xfrm flipH="1">
            <a:off x="2597459" y="4318210"/>
            <a:ext cx="1395481" cy="425657"/>
          </a:xfrm>
          <a:prstGeom prst="straightConnector1">
            <a:avLst/>
          </a:prstGeom>
          <a:ln w="1270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1" name="Left Brace 60"/>
          <p:cNvSpPr/>
          <p:nvPr/>
        </p:nvSpPr>
        <p:spPr>
          <a:xfrm>
            <a:off x="3992939" y="3224858"/>
            <a:ext cx="355370" cy="2186704"/>
          </a:xfrm>
          <a:prstGeom prst="lef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43073716"/>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10162</TotalTime>
  <Words>2237</Words>
  <Application>Microsoft Macintosh PowerPoint</Application>
  <PresentationFormat>A4 Paper (210x297 mm)</PresentationFormat>
  <Paragraphs>330</Paragraphs>
  <Slides>43</Slides>
  <Notes>11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43</vt:i4>
      </vt:variant>
    </vt:vector>
  </HeadingPairs>
  <TitlesOfParts>
    <vt:vector size="57" baseType="lpstr">
      <vt:lpstr>Microsoft YaHei</vt:lpstr>
      <vt:lpstr>MS PGothic</vt:lpstr>
      <vt:lpstr>SimHei</vt:lpstr>
      <vt:lpstr>宋体</vt:lpstr>
      <vt:lpstr>Apple Chancery</vt:lpstr>
      <vt:lpstr>Arial</vt:lpstr>
      <vt:lpstr>Calibri</vt:lpstr>
      <vt:lpstr>Cambria Math</vt:lpstr>
      <vt:lpstr>Century</vt:lpstr>
      <vt:lpstr>Helvetica Neue</vt:lpstr>
      <vt:lpstr>Mangal</vt:lpstr>
      <vt:lpstr>Times New Roman</vt:lpstr>
      <vt:lpstr>Wingdings</vt:lpstr>
      <vt:lpstr>Default Design</vt:lpstr>
      <vt:lpstr>Cognitive Graph for Understanding, Reasoning, and Decision</vt:lpstr>
      <vt:lpstr>Machine Learning</vt:lpstr>
      <vt:lpstr>Let us start with a challenging question —Multi-hop Question Answering (QA)</vt:lpstr>
      <vt:lpstr>Multi-hop QA</vt:lpstr>
      <vt:lpstr>Challenge 1: Myopic Retrieval Problem</vt:lpstr>
      <vt:lpstr>Challenge 2: Explainability</vt:lpstr>
      <vt:lpstr>PowerPoint Presentation</vt:lpstr>
      <vt:lpstr>PowerPoint Presentation</vt:lpstr>
      <vt:lpstr>Cognitive Graph: Representation, Reasoning, and Decision</vt:lpstr>
      <vt:lpstr>Connecting to Cognitive Science</vt:lpstr>
      <vt:lpstr>Reasoning w/ Cognitive Graph</vt:lpstr>
      <vt:lpstr>CogQA: Cognitive Graph for QA</vt:lpstr>
      <vt:lpstr>PowerPoint Presentation</vt:lpstr>
      <vt:lpstr>Review Representation Learning for Graphs</vt:lpstr>
      <vt:lpstr>DeepWalk</vt:lpstr>
      <vt:lpstr>Unifying DeepWalk, LINE, PTE, and node2vec into Matrix Forms</vt:lpstr>
      <vt:lpstr>DeepWalk is factorizing a matrix</vt:lpstr>
      <vt:lpstr>Recent Progress: BIDAF, BERT</vt:lpstr>
      <vt:lpstr>Cognitive Graph: DL + Dual Process Theory</vt:lpstr>
      <vt:lpstr>PowerPoint Presentation</vt:lpstr>
      <vt:lpstr>Cognitive Graph: Representation, Reasoning, and Decision</vt:lpstr>
      <vt:lpstr>GNN/GCN Model Architecture</vt:lpstr>
      <vt:lpstr>Cognitive Graph: DL + Dual Process Theory</vt:lpstr>
      <vt:lpstr>System 1: the BERT Implementation</vt:lpstr>
      <vt:lpstr>System 2: the GNN implementation</vt:lpstr>
      <vt:lpstr>CogQA Algorithm and Training</vt:lpstr>
      <vt:lpstr>Performance</vt:lpstr>
      <vt:lpstr>Reasoning Power</vt:lpstr>
      <vt:lpstr>Case Study</vt:lpstr>
      <vt:lpstr>Case Study</vt:lpstr>
      <vt:lpstr>Case Study</vt:lpstr>
      <vt:lpstr>Summary</vt:lpstr>
      <vt:lpstr>More Applications: KG completion</vt:lpstr>
      <vt:lpstr>Cognitive Graph —Trillion-scale common-sense knowledge graph</vt:lpstr>
      <vt:lpstr>CogDL: Cognitive Graph Toolkit http://keg.cs.tsinghua.edu.cn/cogdl</vt:lpstr>
      <vt:lpstr>PowerPoint Presentation</vt:lpstr>
      <vt:lpstr>PowerPoint Presentation</vt:lpstr>
      <vt:lpstr>I am going to conclude…</vt:lpstr>
      <vt:lpstr>Overview of Class</vt:lpstr>
      <vt:lpstr>PowerPoint Presentation</vt:lpstr>
      <vt:lpstr>Final Presentation</vt:lpstr>
      <vt:lpstr>Related Publications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Revisiting GCNs: Neighborhood Aggregation and Network Sampling</dc:title>
  <dc:creator>Microsoft Office 用户</dc:creator>
  <cp:lastModifiedBy>JT</cp:lastModifiedBy>
  <cp:revision>597</cp:revision>
  <cp:lastPrinted>2019-08-30T13:43:37Z</cp:lastPrinted>
  <dcterms:created xsi:type="dcterms:W3CDTF">2019-03-09T02:35:56Z</dcterms:created>
  <dcterms:modified xsi:type="dcterms:W3CDTF">2019-12-17T02:20:47Z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yuxdong@microsoft.com</vt:lpwstr>
  </property>
  <property fmtid="{D5CDD505-2E9C-101B-9397-08002B2CF9AE}" pid="5" name="MSIP_Label_f42aa342-8706-4288-bd11-ebb85995028c_SetDate">
    <vt:lpwstr>2019-07-19T03:32:53.0678133Z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2ac1fe39-aa26-4568-9708-5164b8dc94e2</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